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59" r:id="rId5"/>
    <p:sldId id="260" r:id="rId6"/>
    <p:sldId id="25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6B90E7-865A-4C03-9906-2F62C4D46EF4}" v="5" dt="2026-06-03T12:29:17.4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ja Vratarič" userId="dee720af-e24c-468c-9a64-0f88fe603156" providerId="ADAL" clId="{5E22FBF2-9721-4A3D-9F09-1F4E520154C6}"/>
    <pc:docChg chg="custSel modSld">
      <pc:chgData name="Sonja Vratarič" userId="dee720af-e24c-468c-9a64-0f88fe603156" providerId="ADAL" clId="{5E22FBF2-9721-4A3D-9F09-1F4E520154C6}" dt="2026-06-03T12:32:04.769" v="50" actId="113"/>
      <pc:docMkLst>
        <pc:docMk/>
      </pc:docMkLst>
      <pc:sldChg chg="modSp mod">
        <pc:chgData name="Sonja Vratarič" userId="dee720af-e24c-468c-9a64-0f88fe603156" providerId="ADAL" clId="{5E22FBF2-9721-4A3D-9F09-1F4E520154C6}" dt="2026-06-03T12:31:31.247" v="48" actId="113"/>
        <pc:sldMkLst>
          <pc:docMk/>
          <pc:sldMk cId="1027268184" sldId="257"/>
        </pc:sldMkLst>
        <pc:spChg chg="mod">
          <ac:chgData name="Sonja Vratarič" userId="dee720af-e24c-468c-9a64-0f88fe603156" providerId="ADAL" clId="{5E22FBF2-9721-4A3D-9F09-1F4E520154C6}" dt="2026-06-03T12:31:31.247" v="48" actId="113"/>
          <ac:spMkLst>
            <pc:docMk/>
            <pc:sldMk cId="1027268184" sldId="257"/>
            <ac:spMk id="3" creationId="{9C4030C3-9A5A-0DAB-9222-85C3493D35DB}"/>
          </ac:spMkLst>
        </pc:spChg>
      </pc:sldChg>
      <pc:sldChg chg="modSp mod">
        <pc:chgData name="Sonja Vratarič" userId="dee720af-e24c-468c-9a64-0f88fe603156" providerId="ADAL" clId="{5E22FBF2-9721-4A3D-9F09-1F4E520154C6}" dt="2026-06-03T12:31:14.520" v="46" actId="255"/>
        <pc:sldMkLst>
          <pc:docMk/>
          <pc:sldMk cId="915912313" sldId="259"/>
        </pc:sldMkLst>
        <pc:spChg chg="mod">
          <ac:chgData name="Sonja Vratarič" userId="dee720af-e24c-468c-9a64-0f88fe603156" providerId="ADAL" clId="{5E22FBF2-9721-4A3D-9F09-1F4E520154C6}" dt="2026-06-03T12:15:22.533" v="2" actId="255"/>
          <ac:spMkLst>
            <pc:docMk/>
            <pc:sldMk cId="915912313" sldId="259"/>
            <ac:spMk id="5" creationId="{2322DE57-8FF2-A2BA-1C45-DB199A692D6A}"/>
          </ac:spMkLst>
        </pc:spChg>
        <pc:spChg chg="mod">
          <ac:chgData name="Sonja Vratarič" userId="dee720af-e24c-468c-9a64-0f88fe603156" providerId="ADAL" clId="{5E22FBF2-9721-4A3D-9F09-1F4E520154C6}" dt="2026-06-03T12:31:14.520" v="46" actId="255"/>
          <ac:spMkLst>
            <pc:docMk/>
            <pc:sldMk cId="915912313" sldId="259"/>
            <ac:spMk id="7" creationId="{1878A68E-CAF1-02C4-FBD8-E2B9BE4333A2}"/>
          </ac:spMkLst>
        </pc:spChg>
        <pc:picChg chg="mod">
          <ac:chgData name="Sonja Vratarič" userId="dee720af-e24c-468c-9a64-0f88fe603156" providerId="ADAL" clId="{5E22FBF2-9721-4A3D-9F09-1F4E520154C6}" dt="2026-06-03T12:15:30.184" v="3" actId="1076"/>
          <ac:picMkLst>
            <pc:docMk/>
            <pc:sldMk cId="915912313" sldId="259"/>
            <ac:picMk id="6" creationId="{E86E692B-22D8-756D-C826-0F8B82F7FE54}"/>
          </ac:picMkLst>
        </pc:picChg>
      </pc:sldChg>
      <pc:sldChg chg="modSp mod">
        <pc:chgData name="Sonja Vratarič" userId="dee720af-e24c-468c-9a64-0f88fe603156" providerId="ADAL" clId="{5E22FBF2-9721-4A3D-9F09-1F4E520154C6}" dt="2026-06-03T12:20:48.570" v="14" actId="12"/>
        <pc:sldMkLst>
          <pc:docMk/>
          <pc:sldMk cId="1529593664" sldId="260"/>
        </pc:sldMkLst>
        <pc:spChg chg="mod">
          <ac:chgData name="Sonja Vratarič" userId="dee720af-e24c-468c-9a64-0f88fe603156" providerId="ADAL" clId="{5E22FBF2-9721-4A3D-9F09-1F4E520154C6}" dt="2026-06-03T12:20:48.570" v="14" actId="12"/>
          <ac:spMkLst>
            <pc:docMk/>
            <pc:sldMk cId="1529593664" sldId="260"/>
            <ac:spMk id="3" creationId="{E1C49F4E-13E6-A560-128A-7F5B36E461B1}"/>
          </ac:spMkLst>
        </pc:spChg>
      </pc:sldChg>
      <pc:sldChg chg="modSp mod">
        <pc:chgData name="Sonja Vratarič" userId="dee720af-e24c-468c-9a64-0f88fe603156" providerId="ADAL" clId="{5E22FBF2-9721-4A3D-9F09-1F4E520154C6}" dt="2026-06-03T12:31:50.364" v="49" actId="113"/>
        <pc:sldMkLst>
          <pc:docMk/>
          <pc:sldMk cId="584686695" sldId="262"/>
        </pc:sldMkLst>
        <pc:spChg chg="mod">
          <ac:chgData name="Sonja Vratarič" userId="dee720af-e24c-468c-9a64-0f88fe603156" providerId="ADAL" clId="{5E22FBF2-9721-4A3D-9F09-1F4E520154C6}" dt="2026-06-03T12:31:50.364" v="49" actId="113"/>
          <ac:spMkLst>
            <pc:docMk/>
            <pc:sldMk cId="584686695" sldId="262"/>
            <ac:spMk id="3" creationId="{E5A71034-2560-FE2F-F919-CE5AF0B0A289}"/>
          </ac:spMkLst>
        </pc:spChg>
      </pc:sldChg>
      <pc:sldChg chg="modSp mod">
        <pc:chgData name="Sonja Vratarič" userId="dee720af-e24c-468c-9a64-0f88fe603156" providerId="ADAL" clId="{5E22FBF2-9721-4A3D-9F09-1F4E520154C6}" dt="2026-06-03T12:32:04.769" v="50" actId="113"/>
        <pc:sldMkLst>
          <pc:docMk/>
          <pc:sldMk cId="2973519913" sldId="263"/>
        </pc:sldMkLst>
        <pc:spChg chg="mod">
          <ac:chgData name="Sonja Vratarič" userId="dee720af-e24c-468c-9a64-0f88fe603156" providerId="ADAL" clId="{5E22FBF2-9721-4A3D-9F09-1F4E520154C6}" dt="2026-06-03T12:32:04.769" v="50" actId="113"/>
          <ac:spMkLst>
            <pc:docMk/>
            <pc:sldMk cId="2973519913" sldId="263"/>
            <ac:spMk id="3" creationId="{4EA73191-FFEB-D820-36BE-73FB807A9119}"/>
          </ac:spMkLst>
        </pc:spChg>
      </pc:sldChg>
      <pc:sldChg chg="modSp mod">
        <pc:chgData name="Sonja Vratarič" userId="dee720af-e24c-468c-9a64-0f88fe603156" providerId="ADAL" clId="{5E22FBF2-9721-4A3D-9F09-1F4E520154C6}" dt="2026-06-03T12:24:02.059" v="21" actId="255"/>
        <pc:sldMkLst>
          <pc:docMk/>
          <pc:sldMk cId="3511212573" sldId="264"/>
        </pc:sldMkLst>
        <pc:spChg chg="mod">
          <ac:chgData name="Sonja Vratarič" userId="dee720af-e24c-468c-9a64-0f88fe603156" providerId="ADAL" clId="{5E22FBF2-9721-4A3D-9F09-1F4E520154C6}" dt="2026-06-03T12:24:02.059" v="21" actId="255"/>
          <ac:spMkLst>
            <pc:docMk/>
            <pc:sldMk cId="3511212573" sldId="264"/>
            <ac:spMk id="3" creationId="{CDFA7B2D-658A-1E0E-09A7-431194300B83}"/>
          </ac:spMkLst>
        </pc:spChg>
      </pc:sldChg>
      <pc:sldChg chg="modSp mod">
        <pc:chgData name="Sonja Vratarič" userId="dee720af-e24c-468c-9a64-0f88fe603156" providerId="ADAL" clId="{5E22FBF2-9721-4A3D-9F09-1F4E520154C6}" dt="2026-06-03T12:26:38.842" v="31" actId="113"/>
        <pc:sldMkLst>
          <pc:docMk/>
          <pc:sldMk cId="1265237727" sldId="265"/>
        </pc:sldMkLst>
        <pc:spChg chg="mod">
          <ac:chgData name="Sonja Vratarič" userId="dee720af-e24c-468c-9a64-0f88fe603156" providerId="ADAL" clId="{5E22FBF2-9721-4A3D-9F09-1F4E520154C6}" dt="2026-06-03T12:26:38.842" v="31" actId="113"/>
          <ac:spMkLst>
            <pc:docMk/>
            <pc:sldMk cId="1265237727" sldId="265"/>
            <ac:spMk id="3" creationId="{14502D60-FA2D-958C-25B0-C99A19C36909}"/>
          </ac:spMkLst>
        </pc:spChg>
      </pc:sldChg>
      <pc:sldChg chg="modSp mod">
        <pc:chgData name="Sonja Vratarič" userId="dee720af-e24c-468c-9a64-0f88fe603156" providerId="ADAL" clId="{5E22FBF2-9721-4A3D-9F09-1F4E520154C6}" dt="2026-06-03T12:27:06.088" v="32" actId="113"/>
        <pc:sldMkLst>
          <pc:docMk/>
          <pc:sldMk cId="140649368" sldId="266"/>
        </pc:sldMkLst>
        <pc:spChg chg="mod">
          <ac:chgData name="Sonja Vratarič" userId="dee720af-e24c-468c-9a64-0f88fe603156" providerId="ADAL" clId="{5E22FBF2-9721-4A3D-9F09-1F4E520154C6}" dt="2026-06-03T12:27:06.088" v="32" actId="113"/>
          <ac:spMkLst>
            <pc:docMk/>
            <pc:sldMk cId="140649368" sldId="266"/>
            <ac:spMk id="3" creationId="{894C0F5E-9A0F-64CB-D0CF-5D790A75FE9C}"/>
          </ac:spMkLst>
        </pc:spChg>
      </pc:sldChg>
      <pc:sldChg chg="modSp mod">
        <pc:chgData name="Sonja Vratarič" userId="dee720af-e24c-468c-9a64-0f88fe603156" providerId="ADAL" clId="{5E22FBF2-9721-4A3D-9F09-1F4E520154C6}" dt="2026-06-03T12:27:14.735" v="33" actId="113"/>
        <pc:sldMkLst>
          <pc:docMk/>
          <pc:sldMk cId="2470149168" sldId="267"/>
        </pc:sldMkLst>
        <pc:spChg chg="mod">
          <ac:chgData name="Sonja Vratarič" userId="dee720af-e24c-468c-9a64-0f88fe603156" providerId="ADAL" clId="{5E22FBF2-9721-4A3D-9F09-1F4E520154C6}" dt="2026-06-03T12:27:14.735" v="33" actId="113"/>
          <ac:spMkLst>
            <pc:docMk/>
            <pc:sldMk cId="2470149168" sldId="267"/>
            <ac:spMk id="3" creationId="{A95723DE-D149-9E1E-09D6-358D267C61A1}"/>
          </ac:spMkLst>
        </pc:spChg>
      </pc:sldChg>
      <pc:sldChg chg="modSp mod">
        <pc:chgData name="Sonja Vratarič" userId="dee720af-e24c-468c-9a64-0f88fe603156" providerId="ADAL" clId="{5E22FBF2-9721-4A3D-9F09-1F4E520154C6}" dt="2026-06-03T12:27:40.035" v="34" actId="113"/>
        <pc:sldMkLst>
          <pc:docMk/>
          <pc:sldMk cId="600219986" sldId="268"/>
        </pc:sldMkLst>
        <pc:spChg chg="mod">
          <ac:chgData name="Sonja Vratarič" userId="dee720af-e24c-468c-9a64-0f88fe603156" providerId="ADAL" clId="{5E22FBF2-9721-4A3D-9F09-1F4E520154C6}" dt="2026-06-03T12:27:40.035" v="34" actId="113"/>
          <ac:spMkLst>
            <pc:docMk/>
            <pc:sldMk cId="600219986" sldId="268"/>
            <ac:spMk id="3" creationId="{90CCAF6B-4AAE-845A-7492-F929B4E71BF0}"/>
          </ac:spMkLst>
        </pc:spChg>
      </pc:sldChg>
      <pc:sldChg chg="modSp mod">
        <pc:chgData name="Sonja Vratarič" userId="dee720af-e24c-468c-9a64-0f88fe603156" providerId="ADAL" clId="{5E22FBF2-9721-4A3D-9F09-1F4E520154C6}" dt="2026-06-03T12:27:57.430" v="35" actId="113"/>
        <pc:sldMkLst>
          <pc:docMk/>
          <pc:sldMk cId="3707443542" sldId="269"/>
        </pc:sldMkLst>
        <pc:spChg chg="mod">
          <ac:chgData name="Sonja Vratarič" userId="dee720af-e24c-468c-9a64-0f88fe603156" providerId="ADAL" clId="{5E22FBF2-9721-4A3D-9F09-1F4E520154C6}" dt="2026-06-03T12:27:57.430" v="35" actId="113"/>
          <ac:spMkLst>
            <pc:docMk/>
            <pc:sldMk cId="3707443542" sldId="269"/>
            <ac:spMk id="3" creationId="{96E71626-2E58-CD8D-2FB5-45B9269A7FDD}"/>
          </ac:spMkLst>
        </pc:spChg>
      </pc:sldChg>
      <pc:sldChg chg="modSp mod">
        <pc:chgData name="Sonja Vratarič" userId="dee720af-e24c-468c-9a64-0f88fe603156" providerId="ADAL" clId="{5E22FBF2-9721-4A3D-9F09-1F4E520154C6}" dt="2026-06-03T12:28:09.820" v="36" actId="113"/>
        <pc:sldMkLst>
          <pc:docMk/>
          <pc:sldMk cId="4032496024" sldId="270"/>
        </pc:sldMkLst>
        <pc:spChg chg="mod">
          <ac:chgData name="Sonja Vratarič" userId="dee720af-e24c-468c-9a64-0f88fe603156" providerId="ADAL" clId="{5E22FBF2-9721-4A3D-9F09-1F4E520154C6}" dt="2026-06-03T12:28:09.820" v="36" actId="113"/>
          <ac:spMkLst>
            <pc:docMk/>
            <pc:sldMk cId="4032496024" sldId="270"/>
            <ac:spMk id="3" creationId="{0792D353-36B9-971E-A868-5003A614AC30}"/>
          </ac:spMkLst>
        </pc:spChg>
      </pc:sldChg>
      <pc:sldChg chg="modSp mod">
        <pc:chgData name="Sonja Vratarič" userId="dee720af-e24c-468c-9a64-0f88fe603156" providerId="ADAL" clId="{5E22FBF2-9721-4A3D-9F09-1F4E520154C6}" dt="2026-06-03T12:28:16.654" v="37" actId="113"/>
        <pc:sldMkLst>
          <pc:docMk/>
          <pc:sldMk cId="2148266210" sldId="271"/>
        </pc:sldMkLst>
        <pc:spChg chg="mod">
          <ac:chgData name="Sonja Vratarič" userId="dee720af-e24c-468c-9a64-0f88fe603156" providerId="ADAL" clId="{5E22FBF2-9721-4A3D-9F09-1F4E520154C6}" dt="2026-06-03T12:28:16.654" v="37" actId="113"/>
          <ac:spMkLst>
            <pc:docMk/>
            <pc:sldMk cId="2148266210" sldId="271"/>
            <ac:spMk id="3" creationId="{F9AE8BA0-2D23-F92A-B467-DA48F9D0A11C}"/>
          </ac:spMkLst>
        </pc:spChg>
      </pc:sldChg>
      <pc:sldChg chg="modSp mod">
        <pc:chgData name="Sonja Vratarič" userId="dee720af-e24c-468c-9a64-0f88fe603156" providerId="ADAL" clId="{5E22FBF2-9721-4A3D-9F09-1F4E520154C6}" dt="2026-06-03T12:30:03.134" v="45" actId="113"/>
        <pc:sldMkLst>
          <pc:docMk/>
          <pc:sldMk cId="3387387383" sldId="275"/>
        </pc:sldMkLst>
        <pc:spChg chg="mod">
          <ac:chgData name="Sonja Vratarič" userId="dee720af-e24c-468c-9a64-0f88fe603156" providerId="ADAL" clId="{5E22FBF2-9721-4A3D-9F09-1F4E520154C6}" dt="2026-06-03T12:30:03.134" v="45" actId="113"/>
          <ac:spMkLst>
            <pc:docMk/>
            <pc:sldMk cId="3387387383" sldId="275"/>
            <ac:spMk id="3" creationId="{AB8F8C21-32F6-2C64-B370-32D1F09AC2F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AC24A-E241-4DDF-8768-5CA6430FEAF7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69408-E8D4-4513-AFCD-323677411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28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69408-E8D4-4513-AFCD-3236774119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48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dirty="0"/>
              <a:t>MODUL 2: </a:t>
            </a:r>
            <a:r>
              <a:rPr dirty="0" err="1"/>
              <a:t>Standardi</a:t>
            </a:r>
            <a:r>
              <a:rPr dirty="0"/>
              <a:t>, </a:t>
            </a:r>
            <a:r>
              <a:rPr dirty="0" err="1"/>
              <a:t>smernice</a:t>
            </a:r>
            <a:r>
              <a:rPr dirty="0"/>
              <a:t> in </a:t>
            </a:r>
            <a:r>
              <a:rPr dirty="0" err="1"/>
              <a:t>dobre</a:t>
            </a:r>
            <a:r>
              <a:rPr dirty="0"/>
              <a:t> </a:t>
            </a:r>
            <a:r>
              <a:rPr dirty="0" err="1"/>
              <a:t>prakse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področju</a:t>
            </a:r>
            <a:r>
              <a:rPr dirty="0"/>
              <a:t> </a:t>
            </a:r>
            <a:r>
              <a:rPr dirty="0" err="1"/>
              <a:t>dostopnosti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/>
              <a:t>Program </a:t>
            </a:r>
            <a:r>
              <a:rPr dirty="0" err="1"/>
              <a:t>usposabljanja</a:t>
            </a:r>
            <a:r>
              <a:rPr dirty="0"/>
              <a:t> </a:t>
            </a:r>
            <a:r>
              <a:rPr dirty="0" err="1"/>
              <a:t>izvajalcev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področju</a:t>
            </a:r>
            <a:r>
              <a:rPr dirty="0"/>
              <a:t> </a:t>
            </a:r>
            <a:r>
              <a:rPr sz="1700" dirty="0" err="1"/>
              <a:t>dostopnega</a:t>
            </a:r>
            <a:r>
              <a:rPr dirty="0"/>
              <a:t> </a:t>
            </a:r>
            <a:r>
              <a:rPr dirty="0" err="1"/>
              <a:t>kulturnega</a:t>
            </a:r>
            <a:r>
              <a:rPr dirty="0"/>
              <a:t> </a:t>
            </a:r>
            <a:r>
              <a:rPr dirty="0" err="1"/>
              <a:t>turizma</a:t>
            </a:r>
            <a:endParaRPr dirty="0"/>
          </a:p>
          <a:p>
            <a:r>
              <a:rPr dirty="0"/>
              <a:t>Projekt: TACT – </a:t>
            </a:r>
            <a:r>
              <a:rPr dirty="0" err="1"/>
              <a:t>Usposabljanje</a:t>
            </a:r>
            <a:r>
              <a:rPr dirty="0"/>
              <a:t> za </a:t>
            </a:r>
            <a:r>
              <a:rPr dirty="0" err="1"/>
              <a:t>dostopni</a:t>
            </a:r>
            <a:r>
              <a:rPr dirty="0"/>
              <a:t> </a:t>
            </a:r>
            <a:r>
              <a:rPr dirty="0" err="1"/>
              <a:t>kulturni</a:t>
            </a:r>
            <a:r>
              <a:rPr dirty="0"/>
              <a:t> </a:t>
            </a:r>
            <a:r>
              <a:rPr dirty="0" err="1"/>
              <a:t>turizem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5497" y="5507839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Financirano s strani Evropske unije. Izražena stališča in mnenja so zgolj stališča in mnenja avtorja in ni nujno, da odražajo stališča in mnenja Evropske unije ali Fundacije </a:t>
            </a:r>
            <a:r>
              <a:rPr lang="sl-SI" sz="1400" dirty="0" err="1"/>
              <a:t>Tempus</a:t>
            </a:r>
            <a:r>
              <a:rPr lang="sl-SI" sz="1400" dirty="0"/>
              <a:t>. Zanje ne moreta biti odgovorna niti Evropska unija niti Fundacija </a:t>
            </a:r>
            <a:r>
              <a:rPr lang="sl-SI" sz="1400" dirty="0" err="1"/>
              <a:t>Tempus</a:t>
            </a:r>
            <a:r>
              <a:rPr lang="sl-SI" sz="1400" dirty="0"/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34905-C0B3-7877-9FEF-C78B70190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8BB4-9188-2519-E0F5-E12DDE22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ISO 21902 – področja ukrepanja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723DE-D149-9E1E-09D6-358D267C6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III. </a:t>
            </a:r>
            <a:r>
              <a:rPr b="1" dirty="0"/>
              <a:t>ODPRAVLJANJE OVIR</a:t>
            </a:r>
          </a:p>
          <a:p>
            <a:pPr lvl="1"/>
            <a:r>
              <a:rPr dirty="0" err="1"/>
              <a:t>zagotavljanje</a:t>
            </a:r>
            <a:r>
              <a:rPr dirty="0"/>
              <a:t>, da </a:t>
            </a:r>
            <a:r>
              <a:rPr dirty="0" err="1"/>
              <a:t>odločevalci</a:t>
            </a:r>
            <a:r>
              <a:rPr dirty="0"/>
              <a:t>, </a:t>
            </a:r>
            <a:r>
              <a:rPr dirty="0" err="1"/>
              <a:t>upravljavci</a:t>
            </a:r>
            <a:r>
              <a:rPr dirty="0"/>
              <a:t> </a:t>
            </a:r>
            <a:r>
              <a:rPr dirty="0" err="1"/>
              <a:t>kulturne</a:t>
            </a:r>
            <a:r>
              <a:rPr dirty="0"/>
              <a:t> </a:t>
            </a:r>
            <a:r>
              <a:rPr dirty="0" err="1"/>
              <a:t>dediščine</a:t>
            </a:r>
            <a:r>
              <a:rPr dirty="0"/>
              <a:t>, </a:t>
            </a:r>
            <a:r>
              <a:rPr dirty="0" err="1"/>
              <a:t>strokovni</a:t>
            </a:r>
            <a:r>
              <a:rPr dirty="0"/>
              <a:t> </a:t>
            </a:r>
            <a:r>
              <a:rPr dirty="0" err="1"/>
              <a:t>delavci</a:t>
            </a:r>
            <a:r>
              <a:rPr dirty="0"/>
              <a:t> in </a:t>
            </a:r>
            <a:r>
              <a:rPr dirty="0" err="1"/>
              <a:t>podporno</a:t>
            </a:r>
            <a:r>
              <a:rPr dirty="0"/>
              <a:t> </a:t>
            </a:r>
            <a:r>
              <a:rPr dirty="0" err="1"/>
              <a:t>osebje</a:t>
            </a:r>
            <a:r>
              <a:rPr dirty="0"/>
              <a:t> </a:t>
            </a:r>
            <a:r>
              <a:rPr dirty="0" err="1"/>
              <a:t>razumejo</a:t>
            </a:r>
            <a:r>
              <a:rPr dirty="0"/>
              <a:t> </a:t>
            </a:r>
            <a:r>
              <a:rPr dirty="0" err="1"/>
              <a:t>čim</a:t>
            </a:r>
            <a:r>
              <a:rPr dirty="0"/>
              <a:t> </a:t>
            </a:r>
            <a:r>
              <a:rPr dirty="0" err="1"/>
              <a:t>širši</a:t>
            </a:r>
            <a:r>
              <a:rPr dirty="0"/>
              <a:t> </a:t>
            </a:r>
            <a:r>
              <a:rPr dirty="0" err="1"/>
              <a:t>nabor</a:t>
            </a:r>
            <a:r>
              <a:rPr dirty="0"/>
              <a:t> </a:t>
            </a:r>
            <a:r>
              <a:rPr dirty="0" err="1"/>
              <a:t>zahtev</a:t>
            </a:r>
            <a:r>
              <a:rPr dirty="0"/>
              <a:t> glede </a:t>
            </a:r>
            <a:r>
              <a:rPr dirty="0" err="1"/>
              <a:t>dostopnosti</a:t>
            </a:r>
            <a:r>
              <a:rPr dirty="0"/>
              <a:t>;</a:t>
            </a:r>
          </a:p>
          <a:p>
            <a:pPr lvl="1"/>
            <a:r>
              <a:rPr dirty="0" err="1"/>
              <a:t>pridobivanje</a:t>
            </a:r>
            <a:r>
              <a:rPr dirty="0"/>
              <a:t> </a:t>
            </a:r>
            <a:r>
              <a:rPr dirty="0" err="1"/>
              <a:t>znanj</a:t>
            </a:r>
            <a:r>
              <a:rPr dirty="0"/>
              <a:t> in </a:t>
            </a:r>
            <a:r>
              <a:rPr dirty="0" err="1"/>
              <a:t>veščin</a:t>
            </a:r>
            <a:r>
              <a:rPr dirty="0"/>
              <a:t> za </a:t>
            </a:r>
            <a:r>
              <a:rPr dirty="0" err="1"/>
              <a:t>nudenje</a:t>
            </a:r>
            <a:r>
              <a:rPr dirty="0"/>
              <a:t> </a:t>
            </a:r>
            <a:r>
              <a:rPr dirty="0" err="1"/>
              <a:t>pomoči</a:t>
            </a:r>
            <a:r>
              <a:rPr dirty="0"/>
              <a:t> in </a:t>
            </a:r>
            <a:r>
              <a:rPr dirty="0" err="1"/>
              <a:t>podpore</a:t>
            </a:r>
            <a:r>
              <a:rPr dirty="0"/>
              <a:t> </a:t>
            </a:r>
            <a:r>
              <a:rPr dirty="0" err="1"/>
              <a:t>obiskovalcem</a:t>
            </a:r>
            <a:r>
              <a:rPr dirty="0"/>
              <a:t>.</a:t>
            </a:r>
          </a:p>
          <a:p>
            <a:r>
              <a:rPr b="1" dirty="0"/>
              <a:t>IV. SKUPNI PROSTORI</a:t>
            </a:r>
          </a:p>
          <a:p>
            <a:pPr lvl="1"/>
            <a:r>
              <a:rPr dirty="0" err="1"/>
              <a:t>zagotavljanje</a:t>
            </a:r>
            <a:r>
              <a:rPr dirty="0"/>
              <a:t> </a:t>
            </a:r>
            <a:r>
              <a:rPr dirty="0" err="1"/>
              <a:t>skupnih</a:t>
            </a:r>
            <a:r>
              <a:rPr dirty="0"/>
              <a:t> </a:t>
            </a:r>
            <a:r>
              <a:rPr dirty="0" err="1"/>
              <a:t>prostorov</a:t>
            </a:r>
            <a:r>
              <a:rPr dirty="0"/>
              <a:t> in </a:t>
            </a:r>
            <a:r>
              <a:rPr dirty="0" err="1"/>
              <a:t>poti</a:t>
            </a:r>
            <a:r>
              <a:rPr dirty="0"/>
              <a:t>, po </a:t>
            </a:r>
            <a:r>
              <a:rPr dirty="0" err="1"/>
              <a:t>katerih</a:t>
            </a:r>
            <a:r>
              <a:rPr dirty="0"/>
              <a:t> se </a:t>
            </a:r>
            <a:r>
              <a:rPr dirty="0" err="1"/>
              <a:t>obiskovalci</a:t>
            </a:r>
            <a:r>
              <a:rPr dirty="0"/>
              <a:t> </a:t>
            </a:r>
            <a:r>
              <a:rPr dirty="0" err="1"/>
              <a:t>gibljejo</a:t>
            </a:r>
            <a:r>
              <a:rPr dirty="0"/>
              <a:t> </a:t>
            </a:r>
            <a:r>
              <a:rPr dirty="0" err="1"/>
              <a:t>ali</a:t>
            </a:r>
            <a:r>
              <a:rPr dirty="0"/>
              <a:t> v </a:t>
            </a:r>
            <a:r>
              <a:rPr dirty="0" err="1"/>
              <a:t>njih</a:t>
            </a:r>
            <a:r>
              <a:rPr dirty="0"/>
              <a:t> </a:t>
            </a:r>
            <a:r>
              <a:rPr dirty="0" err="1"/>
              <a:t>zadržujejo</a:t>
            </a:r>
            <a:r>
              <a:rPr dirty="0"/>
              <a:t>, da </a:t>
            </a:r>
            <a:r>
              <a:rPr dirty="0" err="1"/>
              <a:t>lahko</a:t>
            </a:r>
            <a:r>
              <a:rPr dirty="0"/>
              <a:t> </a:t>
            </a:r>
            <a:r>
              <a:rPr dirty="0" err="1"/>
              <a:t>dostopajo</a:t>
            </a:r>
            <a:r>
              <a:rPr dirty="0"/>
              <a:t> do </a:t>
            </a:r>
            <a:r>
              <a:rPr dirty="0" err="1"/>
              <a:t>vseh</a:t>
            </a:r>
            <a:r>
              <a:rPr dirty="0"/>
              <a:t> </a:t>
            </a:r>
            <a:r>
              <a:rPr dirty="0" err="1"/>
              <a:t>vsebin</a:t>
            </a:r>
            <a:r>
              <a:rPr dirty="0"/>
              <a:t>, </a:t>
            </a:r>
            <a:r>
              <a:rPr dirty="0" err="1"/>
              <a:t>namenjenih</a:t>
            </a:r>
            <a:r>
              <a:rPr dirty="0"/>
              <a:t> </a:t>
            </a:r>
            <a:r>
              <a:rPr dirty="0" err="1"/>
              <a:t>javni</a:t>
            </a:r>
            <a:r>
              <a:rPr dirty="0"/>
              <a:t> </a:t>
            </a:r>
            <a:r>
              <a:rPr dirty="0" err="1"/>
              <a:t>uporabi</a:t>
            </a:r>
            <a:r>
              <a:rPr dirty="0"/>
              <a:t>, in </a:t>
            </a:r>
            <a:r>
              <a:rPr dirty="0" err="1"/>
              <a:t>jih</a:t>
            </a:r>
            <a:r>
              <a:rPr dirty="0"/>
              <a:t> </a:t>
            </a:r>
            <a:r>
              <a:rPr dirty="0" err="1"/>
              <a:t>uporabljajo</a:t>
            </a:r>
            <a:r>
              <a:rPr dirty="0"/>
              <a:t>;</a:t>
            </a:r>
          </a:p>
          <a:p>
            <a:pPr lvl="1"/>
            <a:r>
              <a:rPr dirty="0" err="1"/>
              <a:t>zagotavljanje</a:t>
            </a:r>
            <a:r>
              <a:rPr dirty="0"/>
              <a:t> </a:t>
            </a:r>
            <a:r>
              <a:rPr dirty="0" err="1"/>
              <a:t>odličnosti</a:t>
            </a:r>
            <a:r>
              <a:rPr dirty="0"/>
              <a:t> </a:t>
            </a:r>
            <a:r>
              <a:rPr dirty="0" err="1"/>
              <a:t>storitev</a:t>
            </a:r>
            <a:r>
              <a:rPr dirty="0"/>
              <a:t> v </a:t>
            </a:r>
            <a:r>
              <a:rPr dirty="0" err="1"/>
              <a:t>skupnih</a:t>
            </a:r>
            <a:r>
              <a:rPr dirty="0"/>
              <a:t> </a:t>
            </a:r>
            <a:r>
              <a:rPr dirty="0" err="1"/>
              <a:t>prostorih</a:t>
            </a:r>
            <a:r>
              <a:rPr dirty="0"/>
              <a:t> za </a:t>
            </a:r>
            <a:r>
              <a:rPr dirty="0" err="1"/>
              <a:t>vse</a:t>
            </a:r>
            <a:r>
              <a:rPr dirty="0"/>
              <a:t> </a:t>
            </a:r>
            <a:r>
              <a:rPr dirty="0" err="1"/>
              <a:t>obiskovalce</a:t>
            </a:r>
            <a:r>
              <a:rPr dirty="0"/>
              <a:t>, ne glede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invalidnost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014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3ABBA-24E9-C7BE-4B91-7D4880867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3ED06-3F40-A243-3DB7-BAD8E495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ISO 21902 – področja ukrepanja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CAF6B-4AAE-845A-7492-F929B4E71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/>
              <a:t>V. DEDIŠČINSKA MESTA, SPOMENIKI IN ZGODOVINSKA OBMOČJA</a:t>
            </a:r>
          </a:p>
          <a:p>
            <a:pPr lvl="1"/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elementi</a:t>
            </a:r>
            <a:r>
              <a:rPr dirty="0"/>
              <a:t> </a:t>
            </a:r>
            <a:r>
              <a:rPr dirty="0" err="1"/>
              <a:t>pogosto</a:t>
            </a:r>
            <a:r>
              <a:rPr dirty="0"/>
              <a:t> </a:t>
            </a:r>
            <a:r>
              <a:rPr dirty="0" err="1"/>
              <a:t>predstavljajo</a:t>
            </a:r>
            <a:r>
              <a:rPr dirty="0"/>
              <a:t> </a:t>
            </a:r>
            <a:r>
              <a:rPr dirty="0" err="1"/>
              <a:t>osrednji</a:t>
            </a:r>
            <a:r>
              <a:rPr dirty="0"/>
              <a:t> del </a:t>
            </a:r>
            <a:r>
              <a:rPr dirty="0" err="1"/>
              <a:t>kulturne</a:t>
            </a:r>
            <a:r>
              <a:rPr dirty="0"/>
              <a:t> </a:t>
            </a:r>
            <a:r>
              <a:rPr dirty="0" err="1"/>
              <a:t>krajine</a:t>
            </a:r>
            <a:r>
              <a:rPr dirty="0"/>
              <a:t> </a:t>
            </a:r>
            <a:r>
              <a:rPr dirty="0" err="1"/>
              <a:t>destinacije</a:t>
            </a:r>
            <a:r>
              <a:rPr dirty="0"/>
              <a:t>, </a:t>
            </a:r>
            <a:r>
              <a:rPr dirty="0" err="1"/>
              <a:t>dostopnost</a:t>
            </a:r>
            <a:r>
              <a:rPr dirty="0"/>
              <a:t> pa </a:t>
            </a:r>
            <a:r>
              <a:rPr dirty="0" err="1"/>
              <a:t>izboljšuje</a:t>
            </a:r>
            <a:r>
              <a:rPr dirty="0"/>
              <a:t> </a:t>
            </a:r>
            <a:r>
              <a:rPr dirty="0" err="1"/>
              <a:t>njihove</a:t>
            </a:r>
            <a:r>
              <a:rPr dirty="0"/>
              <a:t> </a:t>
            </a:r>
            <a:r>
              <a:rPr dirty="0" err="1"/>
              <a:t>operativne</a:t>
            </a:r>
            <a:r>
              <a:rPr dirty="0"/>
              <a:t> </a:t>
            </a:r>
            <a:r>
              <a:rPr dirty="0" err="1"/>
              <a:t>značilnosti</a:t>
            </a:r>
            <a:r>
              <a:rPr dirty="0"/>
              <a:t>;</a:t>
            </a:r>
          </a:p>
          <a:p>
            <a:pPr lvl="1"/>
            <a:r>
              <a:rPr dirty="0" err="1"/>
              <a:t>upoštevati</a:t>
            </a:r>
            <a:r>
              <a:rPr dirty="0"/>
              <a:t> je </a:t>
            </a:r>
            <a:r>
              <a:rPr dirty="0" err="1"/>
              <a:t>mogoče</a:t>
            </a:r>
            <a:r>
              <a:rPr dirty="0"/>
              <a:t> </a:t>
            </a:r>
            <a:r>
              <a:rPr dirty="0" err="1"/>
              <a:t>širok</a:t>
            </a:r>
            <a:r>
              <a:rPr dirty="0"/>
              <a:t> </a:t>
            </a:r>
            <a:r>
              <a:rPr dirty="0" err="1"/>
              <a:t>spekter</a:t>
            </a:r>
            <a:r>
              <a:rPr dirty="0"/>
              <a:t> </a:t>
            </a:r>
            <a:r>
              <a:rPr dirty="0" err="1"/>
              <a:t>rešitev</a:t>
            </a:r>
            <a:r>
              <a:rPr dirty="0"/>
              <a:t> </a:t>
            </a:r>
            <a:r>
              <a:rPr dirty="0" err="1"/>
              <a:t>dostopnosti</a:t>
            </a:r>
            <a:r>
              <a:rPr dirty="0"/>
              <a:t> </a:t>
            </a:r>
            <a:r>
              <a:rPr dirty="0" err="1"/>
              <a:t>ob</a:t>
            </a:r>
            <a:r>
              <a:rPr dirty="0"/>
              <a:t> </a:t>
            </a:r>
            <a:r>
              <a:rPr dirty="0" err="1"/>
              <a:t>sočasnem</a:t>
            </a:r>
            <a:r>
              <a:rPr dirty="0"/>
              <a:t> </a:t>
            </a:r>
            <a:r>
              <a:rPr dirty="0" err="1"/>
              <a:t>spoštovanju</a:t>
            </a:r>
            <a:r>
              <a:rPr dirty="0"/>
              <a:t> </a:t>
            </a:r>
            <a:r>
              <a:rPr dirty="0" err="1"/>
              <a:t>načel</a:t>
            </a:r>
            <a:r>
              <a:rPr dirty="0"/>
              <a:t> </a:t>
            </a:r>
            <a:r>
              <a:rPr dirty="0" err="1"/>
              <a:t>varovanja</a:t>
            </a:r>
            <a:r>
              <a:rPr dirty="0"/>
              <a:t> </a:t>
            </a:r>
            <a:r>
              <a:rPr dirty="0" err="1"/>
              <a:t>dediščine</a:t>
            </a:r>
            <a:r>
              <a:rPr dirty="0"/>
              <a:t>.</a:t>
            </a:r>
          </a:p>
          <a:p>
            <a:r>
              <a:rPr b="1" dirty="0"/>
              <a:t>VI. MUZEJI IN RAZSTAVNI PROSTORI</a:t>
            </a:r>
          </a:p>
          <a:p>
            <a:pPr lvl="1"/>
            <a:r>
              <a:rPr dirty="0" err="1"/>
              <a:t>muzeji</a:t>
            </a:r>
            <a:r>
              <a:rPr dirty="0"/>
              <a:t>, </a:t>
            </a:r>
            <a:r>
              <a:rPr dirty="0" err="1"/>
              <a:t>galerije</a:t>
            </a:r>
            <a:r>
              <a:rPr dirty="0"/>
              <a:t> in </a:t>
            </a:r>
            <a:r>
              <a:rPr dirty="0" err="1"/>
              <a:t>razstavišča</a:t>
            </a:r>
            <a:r>
              <a:rPr dirty="0"/>
              <a:t> </a:t>
            </a:r>
            <a:r>
              <a:rPr dirty="0" err="1"/>
              <a:t>privabljajo</a:t>
            </a:r>
            <a:r>
              <a:rPr dirty="0"/>
              <a:t> </a:t>
            </a:r>
            <a:r>
              <a:rPr dirty="0" err="1"/>
              <a:t>velik</a:t>
            </a:r>
            <a:r>
              <a:rPr dirty="0"/>
              <a:t> </a:t>
            </a:r>
            <a:r>
              <a:rPr dirty="0" err="1"/>
              <a:t>obisk</a:t>
            </a:r>
            <a:r>
              <a:rPr dirty="0"/>
              <a:t> </a:t>
            </a:r>
            <a:r>
              <a:rPr dirty="0" err="1"/>
              <a:t>lokalnih</a:t>
            </a:r>
            <a:r>
              <a:rPr dirty="0"/>
              <a:t> </a:t>
            </a:r>
            <a:r>
              <a:rPr dirty="0" err="1"/>
              <a:t>prebivalcev</a:t>
            </a:r>
            <a:r>
              <a:rPr dirty="0"/>
              <a:t> in </a:t>
            </a:r>
            <a:r>
              <a:rPr dirty="0" err="1"/>
              <a:t>turistov</a:t>
            </a:r>
            <a:r>
              <a:rPr dirty="0"/>
              <a:t>;</a:t>
            </a:r>
          </a:p>
          <a:p>
            <a:pPr lvl="1"/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voljo</a:t>
            </a:r>
            <a:r>
              <a:rPr dirty="0"/>
              <a:t> je </a:t>
            </a:r>
            <a:r>
              <a:rPr dirty="0" err="1"/>
              <a:t>širok</a:t>
            </a:r>
            <a:r>
              <a:rPr dirty="0"/>
              <a:t> </a:t>
            </a:r>
            <a:r>
              <a:rPr dirty="0" err="1"/>
              <a:t>nabor</a:t>
            </a:r>
            <a:r>
              <a:rPr dirty="0"/>
              <a:t> </a:t>
            </a:r>
            <a:r>
              <a:rPr dirty="0" err="1"/>
              <a:t>rešitev</a:t>
            </a:r>
            <a:r>
              <a:rPr dirty="0"/>
              <a:t> za </a:t>
            </a:r>
            <a:r>
              <a:rPr dirty="0" err="1"/>
              <a:t>večjo</a:t>
            </a:r>
            <a:r>
              <a:rPr dirty="0"/>
              <a:t> </a:t>
            </a:r>
            <a:r>
              <a:rPr dirty="0" err="1"/>
              <a:t>dostopnost</a:t>
            </a:r>
            <a:r>
              <a:rPr dirty="0"/>
              <a:t> </a:t>
            </a:r>
            <a:r>
              <a:rPr dirty="0" err="1"/>
              <a:t>njihovih</a:t>
            </a:r>
            <a:r>
              <a:rPr dirty="0"/>
              <a:t> </a:t>
            </a:r>
            <a:r>
              <a:rPr dirty="0" err="1"/>
              <a:t>objektov</a:t>
            </a:r>
            <a:r>
              <a:rPr dirty="0"/>
              <a:t>, </a:t>
            </a:r>
            <a:r>
              <a:rPr dirty="0" err="1"/>
              <a:t>storitev</a:t>
            </a:r>
            <a:r>
              <a:rPr dirty="0"/>
              <a:t> in </a:t>
            </a:r>
            <a:r>
              <a:rPr dirty="0" err="1"/>
              <a:t>vsebin</a:t>
            </a:r>
            <a:r>
              <a:rPr dirty="0"/>
              <a:t>, s </a:t>
            </a:r>
            <a:r>
              <a:rPr dirty="0" err="1"/>
              <a:t>čimer</a:t>
            </a:r>
            <a:r>
              <a:rPr dirty="0"/>
              <a:t> je </a:t>
            </a:r>
            <a:r>
              <a:rPr dirty="0" err="1"/>
              <a:t>mogoče</a:t>
            </a:r>
            <a:r>
              <a:rPr dirty="0"/>
              <a:t> </a:t>
            </a:r>
            <a:r>
              <a:rPr dirty="0" err="1"/>
              <a:t>ustvarjati</a:t>
            </a:r>
            <a:r>
              <a:rPr dirty="0"/>
              <a:t> </a:t>
            </a:r>
            <a:r>
              <a:rPr dirty="0" err="1"/>
              <a:t>vključujoča</a:t>
            </a:r>
            <a:r>
              <a:rPr dirty="0"/>
              <a:t> </a:t>
            </a:r>
            <a:r>
              <a:rPr dirty="0" err="1"/>
              <a:t>doživetja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021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C53B9-C4F9-3B27-4DBF-0EB78818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CEFB6-FCCC-5149-3D6B-3BE5C1DB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ISO 21902 – področja ukrepanja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71626-2E58-CD8D-2FB5-45B9269A7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/>
              <a:t>VII. KULTURNI DOGODKI IN PRIREDITVENA OKOLJA</a:t>
            </a:r>
          </a:p>
          <a:p>
            <a:pPr lvl="1"/>
            <a:r>
              <a:rPr dirty="0" err="1"/>
              <a:t>tudi</a:t>
            </a:r>
            <a:r>
              <a:rPr dirty="0"/>
              <a:t> </a:t>
            </a:r>
            <a:r>
              <a:rPr dirty="0" err="1"/>
              <a:t>koncerti</a:t>
            </a:r>
            <a:r>
              <a:rPr dirty="0"/>
              <a:t>, </a:t>
            </a:r>
            <a:r>
              <a:rPr dirty="0" err="1"/>
              <a:t>gledališče</a:t>
            </a:r>
            <a:r>
              <a:rPr dirty="0"/>
              <a:t>, opera, </a:t>
            </a:r>
            <a:r>
              <a:rPr dirty="0" err="1"/>
              <a:t>plesne</a:t>
            </a:r>
            <a:r>
              <a:rPr dirty="0"/>
              <a:t> </a:t>
            </a:r>
            <a:r>
              <a:rPr dirty="0" err="1"/>
              <a:t>predstave</a:t>
            </a:r>
            <a:r>
              <a:rPr dirty="0"/>
              <a:t>, kino in </a:t>
            </a:r>
            <a:r>
              <a:rPr dirty="0" err="1"/>
              <a:t>številni</a:t>
            </a:r>
            <a:r>
              <a:rPr dirty="0"/>
              <a:t> </a:t>
            </a:r>
            <a:r>
              <a:rPr dirty="0" err="1"/>
              <a:t>drugi</a:t>
            </a:r>
            <a:r>
              <a:rPr dirty="0"/>
              <a:t> </a:t>
            </a:r>
            <a:r>
              <a:rPr dirty="0" err="1"/>
              <a:t>kulturni</a:t>
            </a:r>
            <a:r>
              <a:rPr dirty="0"/>
              <a:t> </a:t>
            </a:r>
            <a:r>
              <a:rPr dirty="0" err="1"/>
              <a:t>dogodki</a:t>
            </a:r>
            <a:r>
              <a:rPr dirty="0"/>
              <a:t> so </a:t>
            </a:r>
            <a:r>
              <a:rPr dirty="0" err="1"/>
              <a:t>lahko</a:t>
            </a:r>
            <a:r>
              <a:rPr dirty="0"/>
              <a:t> </a:t>
            </a:r>
            <a:r>
              <a:rPr dirty="0" err="1"/>
              <a:t>dostopni</a:t>
            </a:r>
            <a:r>
              <a:rPr dirty="0"/>
              <a:t>;</a:t>
            </a:r>
          </a:p>
          <a:p>
            <a:pPr lvl="1"/>
            <a:r>
              <a:rPr dirty="0" err="1"/>
              <a:t>izziv</a:t>
            </a:r>
            <a:r>
              <a:rPr dirty="0"/>
              <a:t> je v </a:t>
            </a:r>
            <a:r>
              <a:rPr dirty="0" err="1"/>
              <a:t>tem</a:t>
            </a:r>
            <a:r>
              <a:rPr dirty="0"/>
              <a:t>, </a:t>
            </a:r>
            <a:r>
              <a:rPr dirty="0" err="1"/>
              <a:t>kako</a:t>
            </a:r>
            <a:r>
              <a:rPr dirty="0"/>
              <a:t> </a:t>
            </a:r>
            <a:r>
              <a:rPr dirty="0" err="1"/>
              <a:t>izboljšati</a:t>
            </a:r>
            <a:r>
              <a:rPr dirty="0"/>
              <a:t> </a:t>
            </a:r>
            <a:r>
              <a:rPr dirty="0" err="1"/>
              <a:t>dostopnost</a:t>
            </a:r>
            <a:r>
              <a:rPr dirty="0"/>
              <a:t> </a:t>
            </a:r>
            <a:r>
              <a:rPr dirty="0" err="1"/>
              <a:t>fizičnega</a:t>
            </a:r>
            <a:r>
              <a:rPr dirty="0"/>
              <a:t> </a:t>
            </a:r>
            <a:r>
              <a:rPr dirty="0" err="1"/>
              <a:t>okolja</a:t>
            </a:r>
            <a:r>
              <a:rPr dirty="0"/>
              <a:t> (</a:t>
            </a:r>
            <a:r>
              <a:rPr dirty="0" err="1"/>
              <a:t>materialni</a:t>
            </a:r>
            <a:r>
              <a:rPr dirty="0"/>
              <a:t> </a:t>
            </a:r>
            <a:r>
              <a:rPr dirty="0" err="1"/>
              <a:t>vidiki</a:t>
            </a:r>
            <a:r>
              <a:rPr dirty="0"/>
              <a:t>) in same </a:t>
            </a:r>
            <a:r>
              <a:rPr dirty="0" err="1"/>
              <a:t>programske</a:t>
            </a:r>
            <a:r>
              <a:rPr dirty="0"/>
              <a:t> </a:t>
            </a:r>
            <a:r>
              <a:rPr dirty="0" err="1"/>
              <a:t>vsebine</a:t>
            </a:r>
            <a:r>
              <a:rPr dirty="0"/>
              <a:t> (</a:t>
            </a:r>
            <a:r>
              <a:rPr dirty="0" err="1"/>
              <a:t>nematerialni</a:t>
            </a:r>
            <a:r>
              <a:rPr dirty="0"/>
              <a:t> </a:t>
            </a:r>
            <a:r>
              <a:rPr dirty="0" err="1"/>
              <a:t>vidiki</a:t>
            </a:r>
            <a:r>
              <a:rPr dirty="0"/>
              <a:t>).</a:t>
            </a:r>
          </a:p>
          <a:p>
            <a:r>
              <a:rPr b="1" dirty="0"/>
              <a:t>VIII. OBLIKOVANJE DOŽIVETIJ KULTURNEGA TURIZMA</a:t>
            </a:r>
          </a:p>
          <a:p>
            <a:pPr lvl="1"/>
            <a:r>
              <a:rPr dirty="0" err="1"/>
              <a:t>zagotavljanje</a:t>
            </a:r>
            <a:r>
              <a:rPr dirty="0"/>
              <a:t> </a:t>
            </a:r>
            <a:r>
              <a:rPr dirty="0" err="1"/>
              <a:t>kakovostnih</a:t>
            </a:r>
            <a:r>
              <a:rPr dirty="0"/>
              <a:t>, </a:t>
            </a:r>
            <a:r>
              <a:rPr dirty="0" err="1"/>
              <a:t>avtentičnih</a:t>
            </a:r>
            <a:r>
              <a:rPr dirty="0"/>
              <a:t>, </a:t>
            </a:r>
            <a:r>
              <a:rPr dirty="0" err="1"/>
              <a:t>privlačnih</a:t>
            </a:r>
            <a:r>
              <a:rPr dirty="0"/>
              <a:t> in </a:t>
            </a:r>
            <a:r>
              <a:rPr dirty="0" err="1"/>
              <a:t>vključujočih</a:t>
            </a:r>
            <a:r>
              <a:rPr dirty="0"/>
              <a:t> </a:t>
            </a:r>
            <a:r>
              <a:rPr dirty="0" err="1"/>
              <a:t>doživetij</a:t>
            </a:r>
            <a:r>
              <a:rPr dirty="0"/>
              <a:t> </a:t>
            </a:r>
            <a:r>
              <a:rPr dirty="0" err="1"/>
              <a:t>kulturnega</a:t>
            </a:r>
            <a:r>
              <a:rPr dirty="0"/>
              <a:t> </a:t>
            </a:r>
            <a:r>
              <a:rPr dirty="0" err="1"/>
              <a:t>turizma</a:t>
            </a:r>
            <a:r>
              <a:rPr dirty="0"/>
              <a:t> za </a:t>
            </a:r>
            <a:r>
              <a:rPr dirty="0" err="1"/>
              <a:t>vse</a:t>
            </a:r>
            <a:r>
              <a:rPr dirty="0"/>
              <a:t> </a:t>
            </a:r>
            <a:r>
              <a:rPr dirty="0" err="1"/>
              <a:t>ob</a:t>
            </a:r>
            <a:r>
              <a:rPr dirty="0"/>
              <a:t> </a:t>
            </a:r>
            <a:r>
              <a:rPr dirty="0" err="1"/>
              <a:t>upoštevanju</a:t>
            </a:r>
            <a:r>
              <a:rPr dirty="0"/>
              <a:t> </a:t>
            </a:r>
            <a:r>
              <a:rPr dirty="0" err="1"/>
              <a:t>načel</a:t>
            </a:r>
            <a:r>
              <a:rPr dirty="0"/>
              <a:t> </a:t>
            </a:r>
            <a:r>
              <a:rPr dirty="0" err="1"/>
              <a:t>univerzalnega</a:t>
            </a:r>
            <a:r>
              <a:rPr dirty="0"/>
              <a:t> </a:t>
            </a:r>
            <a:r>
              <a:rPr dirty="0" err="1"/>
              <a:t>oblikovanja</a:t>
            </a:r>
            <a:r>
              <a:rPr dirty="0"/>
              <a:t>;</a:t>
            </a:r>
          </a:p>
          <a:p>
            <a:pPr lvl="1"/>
            <a:r>
              <a:rPr dirty="0" err="1"/>
              <a:t>sodelovanje</a:t>
            </a:r>
            <a:r>
              <a:rPr dirty="0"/>
              <a:t> s </a:t>
            </a:r>
            <a:r>
              <a:rPr dirty="0" err="1"/>
              <a:t>strokovnjaki</a:t>
            </a:r>
            <a:r>
              <a:rPr dirty="0"/>
              <a:t> za </a:t>
            </a:r>
            <a:r>
              <a:rPr dirty="0" err="1"/>
              <a:t>kulturni</a:t>
            </a:r>
            <a:r>
              <a:rPr dirty="0"/>
              <a:t> </a:t>
            </a:r>
            <a:r>
              <a:rPr dirty="0" err="1"/>
              <a:t>turizem</a:t>
            </a:r>
            <a:r>
              <a:rPr dirty="0"/>
              <a:t>, </a:t>
            </a:r>
            <a:r>
              <a:rPr dirty="0" err="1"/>
              <a:t>vodniki</a:t>
            </a:r>
            <a:r>
              <a:rPr dirty="0"/>
              <a:t> in </a:t>
            </a:r>
            <a:r>
              <a:rPr dirty="0" err="1"/>
              <a:t>agencijami</a:t>
            </a:r>
            <a:r>
              <a:rPr dirty="0"/>
              <a:t> z </a:t>
            </a:r>
            <a:r>
              <a:rPr dirty="0" err="1"/>
              <a:t>namenom</a:t>
            </a:r>
            <a:r>
              <a:rPr dirty="0"/>
              <a:t> </a:t>
            </a:r>
            <a:r>
              <a:rPr dirty="0" err="1"/>
              <a:t>seznanjanja</a:t>
            </a:r>
            <a:r>
              <a:rPr dirty="0"/>
              <a:t> z </a:t>
            </a:r>
            <a:r>
              <a:rPr dirty="0" err="1"/>
              <a:t>novimi</a:t>
            </a:r>
            <a:r>
              <a:rPr dirty="0"/>
              <a:t> </a:t>
            </a:r>
            <a:r>
              <a:rPr dirty="0" err="1"/>
              <a:t>dostopnimi</a:t>
            </a:r>
            <a:r>
              <a:rPr dirty="0"/>
              <a:t> </a:t>
            </a:r>
            <a:r>
              <a:rPr dirty="0" err="1"/>
              <a:t>doživetji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443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FA61E-3BE3-D679-E798-AA340A721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2EC20-0B03-509C-B5BD-DB3FA4A55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ISO 21902 – področja ukrepanja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2D353-36B9-971E-A868-5003A614A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/>
              <a:t>IX. INFORMIRANJE, KOMUNICIRANJE IN INTERPRETACIJA</a:t>
            </a:r>
          </a:p>
          <a:p>
            <a:pPr lvl="1"/>
            <a:r>
              <a:rPr dirty="0" err="1"/>
              <a:t>razvoj</a:t>
            </a:r>
            <a:r>
              <a:rPr dirty="0"/>
              <a:t> </a:t>
            </a:r>
            <a:r>
              <a:rPr dirty="0" err="1"/>
              <a:t>kanalov</a:t>
            </a:r>
            <a:r>
              <a:rPr dirty="0"/>
              <a:t> in </a:t>
            </a:r>
            <a:r>
              <a:rPr dirty="0" err="1"/>
              <a:t>medijskih</a:t>
            </a:r>
            <a:r>
              <a:rPr dirty="0"/>
              <a:t> platform, ki </a:t>
            </a:r>
            <a:r>
              <a:rPr dirty="0" err="1"/>
              <a:t>zagotavljajo</a:t>
            </a:r>
            <a:r>
              <a:rPr dirty="0"/>
              <a:t> </a:t>
            </a:r>
            <a:r>
              <a:rPr dirty="0" err="1"/>
              <a:t>informacije</a:t>
            </a:r>
            <a:r>
              <a:rPr dirty="0"/>
              <a:t> o </a:t>
            </a:r>
            <a:r>
              <a:rPr dirty="0" err="1"/>
              <a:t>značilnostih</a:t>
            </a:r>
            <a:r>
              <a:rPr dirty="0"/>
              <a:t> </a:t>
            </a:r>
            <a:r>
              <a:rPr dirty="0" err="1"/>
              <a:t>dostopnosti</a:t>
            </a:r>
            <a:r>
              <a:rPr dirty="0"/>
              <a:t>, </a:t>
            </a:r>
            <a:r>
              <a:rPr dirty="0" err="1"/>
              <a:t>ciljnih</a:t>
            </a:r>
            <a:r>
              <a:rPr dirty="0"/>
              <a:t> </a:t>
            </a:r>
            <a:r>
              <a:rPr dirty="0" err="1"/>
              <a:t>skupinah</a:t>
            </a:r>
            <a:r>
              <a:rPr dirty="0"/>
              <a:t> in </a:t>
            </a:r>
            <a:r>
              <a:rPr dirty="0" err="1"/>
              <a:t>vsebini</a:t>
            </a:r>
            <a:r>
              <a:rPr dirty="0"/>
              <a:t>;</a:t>
            </a:r>
          </a:p>
          <a:p>
            <a:pPr lvl="1"/>
            <a:r>
              <a:rPr dirty="0" err="1"/>
              <a:t>oblikovanje</a:t>
            </a:r>
            <a:r>
              <a:rPr dirty="0"/>
              <a:t> </a:t>
            </a:r>
            <a:r>
              <a:rPr dirty="0" err="1"/>
              <a:t>inovativnih</a:t>
            </a:r>
            <a:r>
              <a:rPr dirty="0"/>
              <a:t> </a:t>
            </a:r>
            <a:r>
              <a:rPr dirty="0" err="1"/>
              <a:t>interpretativnih</a:t>
            </a:r>
            <a:r>
              <a:rPr dirty="0"/>
              <a:t> </a:t>
            </a:r>
            <a:r>
              <a:rPr dirty="0" err="1"/>
              <a:t>vsebin</a:t>
            </a:r>
            <a:r>
              <a:rPr dirty="0"/>
              <a:t> v </a:t>
            </a:r>
            <a:r>
              <a:rPr dirty="0" err="1"/>
              <a:t>sodelovanju</a:t>
            </a:r>
            <a:r>
              <a:rPr dirty="0"/>
              <a:t> s </a:t>
            </a:r>
            <a:r>
              <a:rPr dirty="0" err="1"/>
              <a:t>končnimi</a:t>
            </a:r>
            <a:r>
              <a:rPr dirty="0"/>
              <a:t> </a:t>
            </a:r>
            <a:r>
              <a:rPr dirty="0" err="1"/>
              <a:t>uporabniki</a:t>
            </a:r>
            <a:r>
              <a:rPr dirty="0"/>
              <a:t>, </a:t>
            </a:r>
            <a:r>
              <a:rPr dirty="0" err="1"/>
              <a:t>drugimi</a:t>
            </a:r>
            <a:r>
              <a:rPr dirty="0"/>
              <a:t> </a:t>
            </a:r>
            <a:r>
              <a:rPr dirty="0" err="1"/>
              <a:t>kulturnimi</a:t>
            </a:r>
            <a:r>
              <a:rPr dirty="0"/>
              <a:t> </a:t>
            </a:r>
            <a:r>
              <a:rPr dirty="0" err="1"/>
              <a:t>ustanovami</a:t>
            </a:r>
            <a:r>
              <a:rPr dirty="0"/>
              <a:t> in </a:t>
            </a:r>
            <a:r>
              <a:rPr dirty="0" err="1"/>
              <a:t>strokovnjaki</a:t>
            </a:r>
            <a:r>
              <a:rPr dirty="0"/>
              <a:t>.</a:t>
            </a:r>
          </a:p>
          <a:p>
            <a:r>
              <a:rPr b="1" dirty="0"/>
              <a:t>X. INSTITUCIONALNE POLITIKE</a:t>
            </a:r>
          </a:p>
          <a:p>
            <a:pPr lvl="1"/>
            <a:r>
              <a:rPr dirty="0" err="1"/>
              <a:t>oblikovanje</a:t>
            </a:r>
            <a:r>
              <a:rPr dirty="0"/>
              <a:t> </a:t>
            </a:r>
            <a:r>
              <a:rPr dirty="0" err="1"/>
              <a:t>organizacijske</a:t>
            </a:r>
            <a:r>
              <a:rPr dirty="0"/>
              <a:t> </a:t>
            </a:r>
            <a:r>
              <a:rPr dirty="0" err="1"/>
              <a:t>oziroma</a:t>
            </a:r>
            <a:r>
              <a:rPr dirty="0"/>
              <a:t> </a:t>
            </a:r>
            <a:r>
              <a:rPr dirty="0" err="1"/>
              <a:t>institucionalne</a:t>
            </a:r>
            <a:r>
              <a:rPr dirty="0"/>
              <a:t> </a:t>
            </a:r>
            <a:r>
              <a:rPr dirty="0" err="1"/>
              <a:t>vizije</a:t>
            </a:r>
            <a:r>
              <a:rPr dirty="0"/>
              <a:t> ter </a:t>
            </a:r>
            <a:r>
              <a:rPr dirty="0" err="1"/>
              <a:t>javne</a:t>
            </a:r>
            <a:r>
              <a:rPr dirty="0"/>
              <a:t> </a:t>
            </a:r>
            <a:r>
              <a:rPr dirty="0" err="1"/>
              <a:t>zaveze</a:t>
            </a:r>
            <a:r>
              <a:rPr dirty="0"/>
              <a:t> za </a:t>
            </a:r>
            <a:r>
              <a:rPr dirty="0" err="1"/>
              <a:t>zagotavljanje</a:t>
            </a:r>
            <a:r>
              <a:rPr dirty="0"/>
              <a:t> </a:t>
            </a:r>
            <a:r>
              <a:rPr dirty="0" err="1"/>
              <a:t>dostopa</a:t>
            </a:r>
            <a:r>
              <a:rPr dirty="0"/>
              <a:t> do </a:t>
            </a:r>
            <a:r>
              <a:rPr dirty="0" err="1"/>
              <a:t>kulture</a:t>
            </a:r>
            <a:r>
              <a:rPr dirty="0"/>
              <a:t> za </a:t>
            </a:r>
            <a:r>
              <a:rPr dirty="0" err="1"/>
              <a:t>vse</a:t>
            </a:r>
            <a:r>
              <a:rPr dirty="0"/>
              <a:t> </a:t>
            </a:r>
            <a:r>
              <a:rPr dirty="0" err="1"/>
              <a:t>ljudi</a:t>
            </a:r>
            <a:r>
              <a:rPr dirty="0"/>
              <a:t>;</a:t>
            </a:r>
          </a:p>
          <a:p>
            <a:pPr lvl="1"/>
            <a:r>
              <a:rPr dirty="0" err="1"/>
              <a:t>formaliziranje</a:t>
            </a:r>
            <a:r>
              <a:rPr dirty="0"/>
              <a:t> </a:t>
            </a:r>
            <a:r>
              <a:rPr dirty="0" err="1"/>
              <a:t>politične</a:t>
            </a:r>
            <a:r>
              <a:rPr dirty="0"/>
              <a:t> </a:t>
            </a:r>
            <a:r>
              <a:rPr dirty="0" err="1"/>
              <a:t>podpore</a:t>
            </a:r>
            <a:r>
              <a:rPr dirty="0"/>
              <a:t> </a:t>
            </a:r>
            <a:r>
              <a:rPr dirty="0" err="1"/>
              <a:t>sistemskemu</a:t>
            </a:r>
            <a:r>
              <a:rPr dirty="0"/>
              <a:t> </a:t>
            </a:r>
            <a:r>
              <a:rPr dirty="0" err="1"/>
              <a:t>ukrepanju</a:t>
            </a:r>
            <a:r>
              <a:rPr dirty="0"/>
              <a:t> za </a:t>
            </a:r>
            <a:r>
              <a:rPr dirty="0" err="1"/>
              <a:t>izboljšanje</a:t>
            </a:r>
            <a:r>
              <a:rPr dirty="0"/>
              <a:t> </a:t>
            </a:r>
            <a:r>
              <a:rPr dirty="0" err="1"/>
              <a:t>dostopnosti</a:t>
            </a:r>
            <a:r>
              <a:rPr dirty="0"/>
              <a:t> ter </a:t>
            </a:r>
            <a:r>
              <a:rPr dirty="0" err="1"/>
              <a:t>oblikovanje</a:t>
            </a:r>
            <a:r>
              <a:rPr dirty="0"/>
              <a:t> </a:t>
            </a:r>
            <a:r>
              <a:rPr dirty="0" err="1"/>
              <a:t>sklopa</a:t>
            </a:r>
            <a:r>
              <a:rPr dirty="0"/>
              <a:t> </a:t>
            </a:r>
            <a:r>
              <a:rPr dirty="0" err="1"/>
              <a:t>ukrepov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podlagi</a:t>
            </a:r>
            <a:r>
              <a:rPr dirty="0"/>
              <a:t> </a:t>
            </a:r>
            <a:r>
              <a:rPr dirty="0" err="1"/>
              <a:t>dogovorjenih</a:t>
            </a:r>
            <a:r>
              <a:rPr dirty="0"/>
              <a:t> </a:t>
            </a:r>
            <a:r>
              <a:rPr dirty="0" err="1"/>
              <a:t>ciljev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2496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91D95-A5CB-ABC5-64D6-904CB7FE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E563-53CE-EBF9-F854-1FACF9CE3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ISO 21902 – področja ukrepanja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E8BA0-2D23-F92A-B467-DA48F9D0A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/>
              <a:t>XI. VKLJUČEVANJE NA TRG DELA</a:t>
            </a:r>
          </a:p>
          <a:p>
            <a:pPr lvl="1"/>
            <a:r>
              <a:rPr dirty="0" err="1"/>
              <a:t>vzpostavljanje</a:t>
            </a:r>
            <a:r>
              <a:rPr dirty="0"/>
              <a:t> </a:t>
            </a:r>
            <a:r>
              <a:rPr dirty="0" err="1"/>
              <a:t>dostojnih</a:t>
            </a:r>
            <a:r>
              <a:rPr dirty="0"/>
              <a:t> </a:t>
            </a:r>
            <a:r>
              <a:rPr dirty="0" err="1"/>
              <a:t>delovnih</a:t>
            </a:r>
            <a:r>
              <a:rPr dirty="0"/>
              <a:t> </a:t>
            </a:r>
            <a:r>
              <a:rPr dirty="0" err="1"/>
              <a:t>pogojev</a:t>
            </a:r>
            <a:r>
              <a:rPr dirty="0"/>
              <a:t>, </a:t>
            </a:r>
            <a:r>
              <a:rPr dirty="0" err="1"/>
              <a:t>ekonomske</a:t>
            </a:r>
            <a:r>
              <a:rPr dirty="0"/>
              <a:t> </a:t>
            </a:r>
            <a:r>
              <a:rPr dirty="0" err="1"/>
              <a:t>neodvisnosti</a:t>
            </a:r>
            <a:r>
              <a:rPr dirty="0"/>
              <a:t> in </a:t>
            </a:r>
            <a:r>
              <a:rPr dirty="0" err="1"/>
              <a:t>samouresničitve</a:t>
            </a:r>
            <a:r>
              <a:rPr dirty="0"/>
              <a:t> z </a:t>
            </a:r>
            <a:r>
              <a:rPr dirty="0" err="1"/>
              <a:t>zaposlovanjem</a:t>
            </a:r>
            <a:r>
              <a:rPr dirty="0"/>
              <a:t> v </a:t>
            </a:r>
            <a:r>
              <a:rPr dirty="0" err="1"/>
              <a:t>ekosistemu</a:t>
            </a:r>
            <a:r>
              <a:rPr dirty="0"/>
              <a:t> </a:t>
            </a:r>
            <a:r>
              <a:rPr dirty="0" err="1"/>
              <a:t>kulturnega</a:t>
            </a:r>
            <a:r>
              <a:rPr dirty="0"/>
              <a:t> </a:t>
            </a:r>
            <a:r>
              <a:rPr dirty="0" err="1"/>
              <a:t>turizma</a:t>
            </a:r>
            <a:r>
              <a:rPr dirty="0"/>
              <a:t>;</a:t>
            </a:r>
          </a:p>
          <a:p>
            <a:pPr lvl="1"/>
            <a:r>
              <a:rPr dirty="0" err="1"/>
              <a:t>razumevanje</a:t>
            </a:r>
            <a:r>
              <a:rPr dirty="0"/>
              <a:t> </a:t>
            </a:r>
            <a:r>
              <a:rPr dirty="0" err="1"/>
              <a:t>vključevanja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trg</a:t>
            </a:r>
            <a:r>
              <a:rPr dirty="0"/>
              <a:t> dela </a:t>
            </a:r>
            <a:r>
              <a:rPr dirty="0" err="1"/>
              <a:t>kot</a:t>
            </a:r>
            <a:r>
              <a:rPr dirty="0"/>
              <a:t> </a:t>
            </a:r>
            <a:r>
              <a:rPr dirty="0" err="1"/>
              <a:t>pravice</a:t>
            </a:r>
            <a:r>
              <a:rPr dirty="0"/>
              <a:t> in </a:t>
            </a:r>
            <a:r>
              <a:rPr dirty="0" err="1"/>
              <a:t>razvojne</a:t>
            </a:r>
            <a:r>
              <a:rPr dirty="0"/>
              <a:t> </a:t>
            </a:r>
            <a:r>
              <a:rPr dirty="0" err="1"/>
              <a:t>prednosti</a:t>
            </a:r>
            <a:r>
              <a:rPr dirty="0"/>
              <a:t>, ne </a:t>
            </a:r>
            <a:r>
              <a:rPr dirty="0" err="1"/>
              <a:t>zgolj</a:t>
            </a:r>
            <a:r>
              <a:rPr dirty="0"/>
              <a:t> </a:t>
            </a:r>
            <a:r>
              <a:rPr dirty="0" err="1"/>
              <a:t>kot</a:t>
            </a:r>
            <a:r>
              <a:rPr dirty="0"/>
              <a:t> </a:t>
            </a:r>
            <a:r>
              <a:rPr dirty="0" err="1"/>
              <a:t>dobrodelne</a:t>
            </a:r>
            <a:r>
              <a:rPr dirty="0"/>
              <a:t> </a:t>
            </a:r>
            <a:r>
              <a:rPr dirty="0" err="1"/>
              <a:t>dejavnosti</a:t>
            </a:r>
            <a:r>
              <a:rPr dirty="0"/>
              <a:t> </a:t>
            </a:r>
            <a:r>
              <a:rPr dirty="0" err="1"/>
              <a:t>ali</a:t>
            </a:r>
            <a:r>
              <a:rPr dirty="0"/>
              <a:t> </a:t>
            </a:r>
            <a:r>
              <a:rPr dirty="0" err="1"/>
              <a:t>zakonske</a:t>
            </a:r>
            <a:r>
              <a:rPr dirty="0"/>
              <a:t> </a:t>
            </a:r>
            <a:r>
              <a:rPr dirty="0" err="1"/>
              <a:t>obveznosti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826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AC1B4B-8BEC-2122-1B41-5687E950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Primeri iz prakse</a:t>
            </a:r>
            <a:endParaRPr lang="en-US" dirty="0"/>
          </a:p>
        </p:txBody>
      </p:sp>
      <p:pic>
        <p:nvPicPr>
          <p:cNvPr id="7" name="Content Placeholder 6" descr="Acropolis lift and tracks up sloping wall ">
            <a:extLst>
              <a:ext uri="{FF2B5EF4-FFF2-40B4-BE49-F238E27FC236}">
                <a16:creationId xmlns:a16="http://schemas.microsoft.com/office/drawing/2014/main" id="{FB54A2B6-BAB1-C2C2-EA89-470CA8162F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90" y="1846263"/>
            <a:ext cx="3184657" cy="402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4E64B4-2B35-E9B8-B876-DEDD25EC5D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17631"/>
            <a:ext cx="4937125" cy="28799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164CD6-857E-F6E3-15CD-BCD2E7946F40}"/>
              </a:ext>
            </a:extLst>
          </p:cNvPr>
          <p:cNvSpPr txBox="1"/>
          <p:nvPr/>
        </p:nvSpPr>
        <p:spPr>
          <a:xfrm>
            <a:off x="1973990" y="5868988"/>
            <a:ext cx="318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Akropola, Atene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0D0DB5-8D7B-F0F4-CAF3-FFBA515A9975}"/>
              </a:ext>
            </a:extLst>
          </p:cNvPr>
          <p:cNvSpPr txBox="1"/>
          <p:nvPr/>
        </p:nvSpPr>
        <p:spPr>
          <a:xfrm>
            <a:off x="7970706" y="5868988"/>
            <a:ext cx="318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Živalski vrt Chester</a:t>
            </a:r>
          </a:p>
        </p:txBody>
      </p:sp>
    </p:spTree>
    <p:extLst>
      <p:ext uri="{BB962C8B-B14F-4D97-AF65-F5344CB8AC3E}">
        <p14:creationId xmlns:p14="http://schemas.microsoft.com/office/powerpoint/2010/main" val="1348346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D8A25-2576-2E37-6229-57318296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Primeri iz prakse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25A696-B3F3-AF16-65D3-28528EB5D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148071"/>
            <a:ext cx="4938712" cy="3419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84ABE3-5A9C-EAE3-D484-F1A7AD33E1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69059"/>
            <a:ext cx="4937125" cy="27771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87FEB0-BC8D-5F5A-A50B-792D2A043BF5}"/>
              </a:ext>
            </a:extLst>
          </p:cNvPr>
          <p:cNvSpPr txBox="1"/>
          <p:nvPr/>
        </p:nvSpPr>
        <p:spPr>
          <a:xfrm>
            <a:off x="1096963" y="5868988"/>
            <a:ext cx="49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Muzej moderne umetnosti (MoMA) v New Yorku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AE3E99-C822-A82B-13A1-13774F4E4499}"/>
              </a:ext>
            </a:extLst>
          </p:cNvPr>
          <p:cNvSpPr txBox="1"/>
          <p:nvPr/>
        </p:nvSpPr>
        <p:spPr>
          <a:xfrm>
            <a:off x="6705600" y="5868988"/>
            <a:ext cx="4449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Razstava »Umetnost in invalidnost« v Sofiji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32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B4EF-9F9B-1B65-8765-B4D75E525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FAD2-B9F4-07E6-FBFD-2E153C15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Primeri iz prakse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F883A4-CE7C-CC14-CDC2-FED7BAB606A1}"/>
              </a:ext>
            </a:extLst>
          </p:cNvPr>
          <p:cNvSpPr txBox="1"/>
          <p:nvPr/>
        </p:nvSpPr>
        <p:spPr>
          <a:xfrm>
            <a:off x="1096963" y="5868988"/>
            <a:ext cx="49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Web Accessibility Viewer (WAV), Slovenija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F37F9A-3CBF-1D24-EFDA-7262ABAFD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7A1560-DF37-802A-FDF8-4E6F0BCCA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1763367"/>
            <a:ext cx="10076099" cy="37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5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91C43-F91B-232B-3ECE-750A25227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Uporaba standardov v praksi – od smernic do presoj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F8C21-32F6-2C64-B370-32D1F09AC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Ko izvedete presojo (</a:t>
            </a:r>
            <a:r>
              <a:rPr lang="sl-SI" sz="2400" dirty="0" err="1"/>
              <a:t>audit</a:t>
            </a:r>
            <a:r>
              <a:rPr lang="sl-SI" sz="2400" dirty="0"/>
              <a:t>) dostopnosti nekega objekta, v bistvu merite, v kolikšni meri </a:t>
            </a:r>
            <a:r>
              <a:rPr lang="sl-SI" sz="2400" b="1" dirty="0"/>
              <a:t>objekt izpolnjuje merila, določena v standardih ali dobrih praksah.</a:t>
            </a:r>
          </a:p>
          <a:p>
            <a:r>
              <a:rPr lang="sl-SI" sz="2400" b="1" dirty="0"/>
              <a:t>Praktični nasvet: </a:t>
            </a:r>
            <a:r>
              <a:rPr lang="sl-SI" sz="2400" dirty="0"/>
              <a:t>ni potrebno, da si zapomnite vsako številko ali vsako posamezno pravilo.</a:t>
            </a:r>
          </a:p>
          <a:p>
            <a:r>
              <a:rPr lang="sl-SI" sz="2400" dirty="0"/>
              <a:t>Razmislite o svoji instituciji ali o lokaciji, ki jo dobro poznate. </a:t>
            </a:r>
            <a:r>
              <a:rPr lang="sl-SI" sz="2400" b="1" dirty="0"/>
              <a:t>Katera merila ali standarde na področju dostopnosti menite, da vaša organizacija že izpolnjuje, in kaj po vašem mnenju še manjka?</a:t>
            </a:r>
          </a:p>
          <a:p>
            <a:br>
              <a:rPr lang="sl-SI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7387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Ključna sporočila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t>Na področju dostopnosti v turizmu obstaja vrsta mednarodnih zavez in pravnih okvirov, ki dostopnost opredeljujejo kot pravico in obveznost.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t>Evropski akt o dostopnosti in Direktiva o dostopnosti spletišč določata konkretne obveznosti za potovalni in kulturni sektor glede dostopnosti spletnih mest, prodaje vstopnic in prevoza.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t>Filozofija univerzalnega oblikovanja zagotavlja tako teoretični okvir kot tudi praktične usmeritve za oblikovanje proizvodov in okolij, ki jih lahko uporablja vsakdo.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t>Obstajajo posebni standardi dostopnosti (na primer ISO 21902 za dostopni turizem) ter številne smernice in kontrolni seznami, ki dostopnost prevajajo v konkretna merila vrednotenja.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t>Učenje na podlagi primerov dobrih praks in študij primerov omogoča nazoren vpogled v to, kako se standardi ustvarjalno uporabljajo v različnih okoljih, kot so muzeji, dediščinske lokacije in digitalne platforme.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Učni cilji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Ob </a:t>
            </a:r>
            <a:r>
              <a:rPr dirty="0" err="1"/>
              <a:t>zaključku</a:t>
            </a:r>
            <a:r>
              <a:rPr dirty="0"/>
              <a:t> 2. </a:t>
            </a:r>
            <a:r>
              <a:rPr dirty="0" err="1"/>
              <a:t>modula</a:t>
            </a:r>
            <a:r>
              <a:rPr dirty="0"/>
              <a:t> </a:t>
            </a:r>
            <a:r>
              <a:rPr dirty="0" err="1"/>
              <a:t>bodo</a:t>
            </a:r>
            <a:r>
              <a:rPr dirty="0"/>
              <a:t> </a:t>
            </a:r>
            <a:r>
              <a:rPr dirty="0" err="1"/>
              <a:t>udeleženci</a:t>
            </a:r>
            <a:r>
              <a:rPr dirty="0"/>
              <a:t> </a:t>
            </a:r>
            <a:r>
              <a:rPr dirty="0" err="1"/>
              <a:t>sposobni</a:t>
            </a:r>
            <a:r>
              <a:rPr dirty="0"/>
              <a:t>:</a:t>
            </a:r>
            <a:endParaRPr lang="en-US" sz="2800" dirty="0"/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Prepoznati in razložiti</a:t>
            </a:r>
            <a:r>
              <a:rPr lang="sl-SI" dirty="0"/>
              <a:t> ključne mednarodne in evropske politike, ki spodbujajo dostopnost v turizmu in v kontekstu kulturne dediščine, vključno s Konvencijo Združenih narodov o pravicah invalidov ter glavnimi direktivami ali pobudami EU (npr. Evropski akt o dostopnosti, Direktiva o dostopnosti spletišč in mobilnih aplikacij).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Našteti ključne smernice za dostopnost</a:t>
            </a:r>
            <a:r>
              <a:rPr lang="sl-SI" dirty="0"/>
              <a:t> ter primerjati dobre prakse izvajanja dostopnosti v različnih turističnih okoljih.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Razumeti, kako razlagati in praktično uporabljati</a:t>
            </a:r>
            <a:r>
              <a:rPr lang="sl-SI" dirty="0"/>
              <a:t> standarde in smernice (kot so standardi dostopnosti ISO 21902: »</a:t>
            </a:r>
            <a:r>
              <a:rPr lang="sl-SI" dirty="0" err="1"/>
              <a:t>Accessible</a:t>
            </a:r>
            <a:r>
              <a:rPr lang="sl-SI" dirty="0"/>
              <a:t> </a:t>
            </a:r>
            <a:r>
              <a:rPr lang="sl-SI" dirty="0" err="1"/>
              <a:t>Tourism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All</a:t>
            </a:r>
            <a:r>
              <a:rPr lang="sl-SI" dirty="0"/>
              <a:t>«, nacionalni standardi ali kriteriji za certifikacijo dostopnega turizma).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Uvesti koncept presoje (</a:t>
            </a:r>
            <a:r>
              <a:rPr lang="sl-SI" b="1" dirty="0" err="1"/>
              <a:t>audita</a:t>
            </a:r>
            <a:r>
              <a:rPr lang="sl-SI" b="1" dirty="0"/>
              <a:t>) dostopnosti</a:t>
            </a:r>
            <a:r>
              <a:rPr lang="sl-SI" dirty="0"/>
              <a:t> glede na standarde ter udeležence pripraviti na Modul 3 s prikazom, kako standardi in kontrolni seznami predstavljajo osnovo presoje.</a:t>
            </a: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t>Ali imate kakšno vprašanje?</a:t>
            </a:r>
          </a:p>
          <a:p>
            <a:r>
              <a:t>Kaj vam je bilo novo ali presenetljivo?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Ključne mednarodne politike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05442"/>
          </a:xfrm>
        </p:spPr>
        <p:txBody>
          <a:bodyPr>
            <a:normAutofit/>
          </a:bodyPr>
          <a:lstStyle/>
          <a:p>
            <a:r>
              <a:rPr dirty="0" err="1"/>
              <a:t>Konvencija</a:t>
            </a:r>
            <a:r>
              <a:rPr dirty="0"/>
              <a:t> </a:t>
            </a:r>
            <a:r>
              <a:rPr dirty="0" err="1"/>
              <a:t>Združenih</a:t>
            </a:r>
            <a:r>
              <a:rPr dirty="0"/>
              <a:t> </a:t>
            </a:r>
            <a:r>
              <a:rPr dirty="0" err="1"/>
              <a:t>narodov</a:t>
            </a:r>
            <a:r>
              <a:rPr dirty="0"/>
              <a:t> o </a:t>
            </a:r>
            <a:r>
              <a:rPr dirty="0" err="1"/>
              <a:t>pravicah</a:t>
            </a:r>
            <a:r>
              <a:rPr dirty="0"/>
              <a:t> </a:t>
            </a:r>
            <a:r>
              <a:rPr dirty="0" err="1"/>
              <a:t>invalidov</a:t>
            </a:r>
            <a:endParaRPr dirty="0"/>
          </a:p>
          <a:p>
            <a:pPr lvl="1"/>
            <a:r>
              <a:rPr lang="sl-SI" b="1" dirty="0"/>
              <a:t>Člen 32 </a:t>
            </a:r>
            <a:r>
              <a:rPr lang="sl-SI" dirty="0"/>
              <a:t>Konvencije izrecno zahteva, da se cilji Konvencije spodbujajo v okviru mednarodnega sodelovanja.</a:t>
            </a:r>
            <a:endParaRPr dirty="0"/>
          </a:p>
          <a:p>
            <a:pPr lvl="1"/>
            <a:r>
              <a:rPr b="1" dirty="0" err="1"/>
              <a:t>Pravica</a:t>
            </a:r>
            <a:r>
              <a:rPr b="1" dirty="0"/>
              <a:t> do </a:t>
            </a:r>
            <a:r>
              <a:rPr b="1" dirty="0" err="1"/>
              <a:t>sodelovanja</a:t>
            </a:r>
            <a:r>
              <a:rPr b="1" dirty="0"/>
              <a:t> v </a:t>
            </a:r>
            <a:r>
              <a:rPr b="1" dirty="0" err="1"/>
              <a:t>turizmu</a:t>
            </a:r>
            <a:r>
              <a:rPr b="1" dirty="0"/>
              <a:t> je </a:t>
            </a:r>
            <a:r>
              <a:rPr b="1" dirty="0" err="1"/>
              <a:t>izrecno</a:t>
            </a:r>
            <a:r>
              <a:rPr b="1" dirty="0"/>
              <a:t> </a:t>
            </a:r>
            <a:r>
              <a:rPr b="1" dirty="0" err="1"/>
              <a:t>opredeljena</a:t>
            </a:r>
            <a:r>
              <a:rPr b="1" dirty="0"/>
              <a:t> v 30. </a:t>
            </a:r>
            <a:r>
              <a:rPr b="1" dirty="0" err="1"/>
              <a:t>členu</a:t>
            </a:r>
            <a:r>
              <a:rPr b="1" dirty="0"/>
              <a:t>.</a:t>
            </a:r>
            <a:endParaRPr lang="en-US" b="1" dirty="0"/>
          </a:p>
          <a:p>
            <a:r>
              <a:rPr dirty="0" err="1"/>
              <a:t>Evropski</a:t>
            </a:r>
            <a:r>
              <a:rPr dirty="0"/>
              <a:t> </a:t>
            </a:r>
            <a:r>
              <a:rPr dirty="0" err="1"/>
              <a:t>okviri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področju</a:t>
            </a:r>
            <a:r>
              <a:rPr dirty="0"/>
              <a:t> </a:t>
            </a:r>
            <a:r>
              <a:rPr dirty="0" err="1"/>
              <a:t>invalidnosti</a:t>
            </a:r>
            <a:endParaRPr dirty="0"/>
          </a:p>
          <a:p>
            <a:pPr lvl="1"/>
            <a:r>
              <a:rPr dirty="0" err="1"/>
              <a:t>Evropski</a:t>
            </a:r>
            <a:r>
              <a:rPr dirty="0"/>
              <a:t> </a:t>
            </a:r>
            <a:r>
              <a:rPr dirty="0" err="1"/>
              <a:t>akt</a:t>
            </a:r>
            <a:r>
              <a:rPr dirty="0"/>
              <a:t> o </a:t>
            </a:r>
            <a:r>
              <a:rPr dirty="0" err="1"/>
              <a:t>dostopnosti</a:t>
            </a:r>
            <a:r>
              <a:rPr dirty="0"/>
              <a:t> </a:t>
            </a:r>
          </a:p>
          <a:p>
            <a:pPr lvl="1"/>
            <a:r>
              <a:rPr dirty="0" err="1"/>
              <a:t>Strategija</a:t>
            </a:r>
            <a:r>
              <a:rPr dirty="0"/>
              <a:t> za </a:t>
            </a:r>
            <a:r>
              <a:rPr dirty="0" err="1"/>
              <a:t>pravice</a:t>
            </a:r>
            <a:r>
              <a:rPr dirty="0"/>
              <a:t> </a:t>
            </a:r>
            <a:r>
              <a:rPr dirty="0" err="1"/>
              <a:t>invalidov</a:t>
            </a:r>
            <a:r>
              <a:rPr dirty="0"/>
              <a:t> za </a:t>
            </a:r>
            <a:r>
              <a:rPr dirty="0" err="1"/>
              <a:t>obdobje</a:t>
            </a:r>
            <a:r>
              <a:rPr dirty="0"/>
              <a:t> 2021–2030</a:t>
            </a:r>
          </a:p>
          <a:p>
            <a:pPr lvl="1"/>
            <a:r>
              <a:rPr dirty="0"/>
              <a:t>•	</a:t>
            </a:r>
            <a:r>
              <a:rPr dirty="0" err="1"/>
              <a:t>AccessibleEU</a:t>
            </a:r>
            <a:endParaRPr lang="en-US" dirty="0"/>
          </a:p>
          <a:p>
            <a:r>
              <a:rPr dirty="0" err="1"/>
              <a:t>Direktiva</a:t>
            </a:r>
            <a:r>
              <a:rPr dirty="0"/>
              <a:t> o </a:t>
            </a:r>
            <a:r>
              <a:rPr dirty="0" err="1"/>
              <a:t>dostopnosti</a:t>
            </a:r>
            <a:r>
              <a:rPr dirty="0"/>
              <a:t> </a:t>
            </a:r>
            <a:r>
              <a:rPr dirty="0" err="1"/>
              <a:t>spletišč</a:t>
            </a:r>
            <a:r>
              <a:rPr dirty="0"/>
              <a:t> </a:t>
            </a:r>
          </a:p>
          <a:p>
            <a:r>
              <a:rPr dirty="0" err="1"/>
              <a:t>Nacionalna</a:t>
            </a:r>
            <a:r>
              <a:rPr dirty="0"/>
              <a:t> </a:t>
            </a:r>
            <a:r>
              <a:rPr dirty="0" err="1"/>
              <a:t>zakonodaja</a:t>
            </a:r>
            <a:r>
              <a:rPr dirty="0"/>
              <a:t> in </a:t>
            </a:r>
            <a:r>
              <a:rPr dirty="0" err="1"/>
              <a:t>gradbeni</a:t>
            </a:r>
            <a:r>
              <a:rPr dirty="0"/>
              <a:t> </a:t>
            </a:r>
            <a:r>
              <a:rPr dirty="0" err="1"/>
              <a:t>predpisi</a:t>
            </a:r>
            <a:endParaRPr dirty="0"/>
          </a:p>
          <a:p>
            <a:r>
              <a:rPr dirty="0" err="1"/>
              <a:t>Cilji</a:t>
            </a:r>
            <a:r>
              <a:rPr dirty="0"/>
              <a:t> </a:t>
            </a:r>
            <a:r>
              <a:rPr dirty="0" err="1"/>
              <a:t>trajnostnega</a:t>
            </a:r>
            <a:r>
              <a:rPr dirty="0"/>
              <a:t> </a:t>
            </a:r>
            <a:r>
              <a:rPr dirty="0" err="1"/>
              <a:t>razvoja</a:t>
            </a:r>
            <a:r>
              <a:rPr dirty="0"/>
              <a:t> za </a:t>
            </a:r>
            <a:r>
              <a:rPr dirty="0" err="1"/>
              <a:t>invalide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22B7-2B4D-31EC-A0D4-FF5CE0CD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Cilji trajnostnega razvoja za invalide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7717DB1-929B-0667-F335-72DF72EC9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807754"/>
              </p:ext>
            </p:extLst>
          </p:nvPr>
        </p:nvGraphicFramePr>
        <p:xfrm>
          <a:off x="371139" y="1643386"/>
          <a:ext cx="11510682" cy="4622943"/>
        </p:xfrm>
        <a:graphic>
          <a:graphicData uri="http://schemas.openxmlformats.org/drawingml/2006/table">
            <a:tbl>
              <a:tblPr firstRow="1" firstCol="1" bandRow="1"/>
              <a:tblGrid>
                <a:gridCol w="3836894">
                  <a:extLst>
                    <a:ext uri="{9D8B030D-6E8A-4147-A177-3AD203B41FA5}">
                      <a16:colId xmlns:a16="http://schemas.microsoft.com/office/drawing/2014/main" val="4205174475"/>
                    </a:ext>
                  </a:extLst>
                </a:gridCol>
                <a:gridCol w="3836894">
                  <a:extLst>
                    <a:ext uri="{9D8B030D-6E8A-4147-A177-3AD203B41FA5}">
                      <a16:colId xmlns:a16="http://schemas.microsoft.com/office/drawing/2014/main" val="195975407"/>
                    </a:ext>
                  </a:extLst>
                </a:gridCol>
                <a:gridCol w="3836894">
                  <a:extLst>
                    <a:ext uri="{9D8B030D-6E8A-4147-A177-3AD203B41FA5}">
                      <a16:colId xmlns:a16="http://schemas.microsoft.com/office/drawing/2014/main" val="2466219817"/>
                    </a:ext>
                  </a:extLst>
                </a:gridCol>
              </a:tblGrid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Ending poverty and hunger for all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SDGs 1+2)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Ensuring healthy lives and promoting well-being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3)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Facilitating access to sexual and reproductive health care services and reproductive rights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SDGs 3+5)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802535"/>
                  </a:ext>
                </a:extLst>
              </a:tr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Ensuring inclusive and equitable quality education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4)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Achieving gender equality and empowering all women and girls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5)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Ensuring availability of water and sanitation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6)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29714"/>
                  </a:ext>
                </a:extLst>
              </a:tr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Ensuring access to energy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7)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Promoting full and productive employment and decent work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9)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Increasing access to information and communications technology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9)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023682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Reducing inequality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(&gt;SDG 10)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Making cities and human settlements inclusive and sustainable for persons with disabilities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11)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Building the resilience of persons with disabilities and reducing their exposure to and impact from climate-related hazards and other shocks and disasters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1, 11+13)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12847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Promoting peaceful and inclusive societies for sustainable development, providing access to justice for all and building effective, accountable and inclusive institutions (&gt; SDG 16)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 and provide data, in particular disaggregated by disability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17)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35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63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244B-4E70-1353-40FA-9085834A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Smernice in standardi dostopnosti v turizmu – ključna načela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71034-2560-FE2F-F919-CE5AF0B0A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38525"/>
          </a:xfrm>
        </p:spPr>
        <p:txBody>
          <a:bodyPr>
            <a:normAutofit lnSpcReduction="1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b="1" dirty="0" err="1"/>
              <a:t>Vključenost</a:t>
            </a:r>
            <a:r>
              <a:rPr b="1" dirty="0"/>
              <a:t> in </a:t>
            </a:r>
            <a:r>
              <a:rPr b="1" dirty="0" err="1"/>
              <a:t>enakost</a:t>
            </a:r>
            <a:r>
              <a:rPr b="1" dirty="0"/>
              <a:t>. </a:t>
            </a:r>
            <a:r>
              <a:rPr dirty="0" err="1"/>
              <a:t>Turizem</a:t>
            </a:r>
            <a:r>
              <a:rPr dirty="0"/>
              <a:t> mora </a:t>
            </a:r>
            <a:r>
              <a:rPr dirty="0" err="1"/>
              <a:t>biti</a:t>
            </a:r>
            <a:r>
              <a:rPr dirty="0"/>
              <a:t> </a:t>
            </a:r>
            <a:r>
              <a:rPr dirty="0" err="1"/>
              <a:t>uporaben</a:t>
            </a:r>
            <a:r>
              <a:rPr dirty="0"/>
              <a:t> in </a:t>
            </a:r>
            <a:r>
              <a:rPr dirty="0" err="1"/>
              <a:t>prijeten</a:t>
            </a:r>
            <a:r>
              <a:rPr dirty="0"/>
              <a:t> za </a:t>
            </a:r>
            <a:r>
              <a:rPr dirty="0" err="1"/>
              <a:t>osebe</a:t>
            </a:r>
            <a:r>
              <a:rPr dirty="0"/>
              <a:t> z </a:t>
            </a:r>
            <a:r>
              <a:rPr dirty="0" err="1"/>
              <a:t>različnimi</a:t>
            </a:r>
            <a:r>
              <a:rPr dirty="0"/>
              <a:t> </a:t>
            </a:r>
            <a:r>
              <a:rPr dirty="0" err="1"/>
              <a:t>zmožnostmi</a:t>
            </a:r>
            <a:r>
              <a:rPr dirty="0"/>
              <a:t>, </a:t>
            </a:r>
            <a:r>
              <a:rPr dirty="0" err="1"/>
              <a:t>starostmi</a:t>
            </a:r>
            <a:r>
              <a:rPr dirty="0"/>
              <a:t> in </a:t>
            </a:r>
            <a:r>
              <a:rPr dirty="0" err="1"/>
              <a:t>potrebami</a:t>
            </a:r>
            <a:r>
              <a:rPr dirty="0"/>
              <a:t>, </a:t>
            </a:r>
            <a:r>
              <a:rPr dirty="0" err="1"/>
              <a:t>brez</a:t>
            </a:r>
            <a:r>
              <a:rPr dirty="0"/>
              <a:t> </a:t>
            </a:r>
            <a:r>
              <a:rPr dirty="0" err="1"/>
              <a:t>segregacije</a:t>
            </a:r>
            <a:r>
              <a:rPr dirty="0"/>
              <a:t> </a:t>
            </a:r>
            <a:r>
              <a:rPr dirty="0" err="1"/>
              <a:t>ali</a:t>
            </a:r>
            <a:r>
              <a:rPr dirty="0"/>
              <a:t> </a:t>
            </a:r>
            <a:r>
              <a:rPr dirty="0" err="1"/>
              <a:t>posebne</a:t>
            </a:r>
            <a:r>
              <a:rPr dirty="0"/>
              <a:t> </a:t>
            </a:r>
            <a:r>
              <a:rPr dirty="0" err="1"/>
              <a:t>obravnave</a:t>
            </a:r>
            <a:r>
              <a:rPr dirty="0"/>
              <a:t>, </a:t>
            </a:r>
            <a:r>
              <a:rPr dirty="0" err="1"/>
              <a:t>kjer</a:t>
            </a:r>
            <a:r>
              <a:rPr dirty="0"/>
              <a:t> </a:t>
            </a:r>
            <a:r>
              <a:rPr dirty="0" err="1"/>
              <a:t>koli</a:t>
            </a:r>
            <a:r>
              <a:rPr dirty="0"/>
              <a:t> je to </a:t>
            </a:r>
            <a:r>
              <a:rPr dirty="0" err="1"/>
              <a:t>mogoče</a:t>
            </a:r>
            <a:r>
              <a:rPr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b="1" dirty="0" err="1"/>
              <a:t>Univerzalno</a:t>
            </a:r>
            <a:r>
              <a:rPr b="1" dirty="0"/>
              <a:t> </a:t>
            </a:r>
            <a:r>
              <a:rPr b="1" dirty="0" err="1"/>
              <a:t>oblikovanje</a:t>
            </a:r>
            <a:r>
              <a:rPr b="1" dirty="0"/>
              <a:t>. </a:t>
            </a:r>
            <a:r>
              <a:rPr dirty="0"/>
              <a:t>Okolja, </a:t>
            </a:r>
            <a:r>
              <a:rPr dirty="0" err="1"/>
              <a:t>storitve</a:t>
            </a:r>
            <a:r>
              <a:rPr dirty="0"/>
              <a:t> in </a:t>
            </a:r>
            <a:r>
              <a:rPr dirty="0" err="1"/>
              <a:t>informacije</a:t>
            </a:r>
            <a:r>
              <a:rPr dirty="0"/>
              <a:t> </a:t>
            </a:r>
            <a:r>
              <a:rPr dirty="0" err="1"/>
              <a:t>morajo</a:t>
            </a:r>
            <a:r>
              <a:rPr dirty="0"/>
              <a:t> </a:t>
            </a:r>
            <a:r>
              <a:rPr dirty="0" err="1"/>
              <a:t>biti</a:t>
            </a:r>
            <a:r>
              <a:rPr dirty="0"/>
              <a:t> od </a:t>
            </a:r>
            <a:r>
              <a:rPr dirty="0" err="1"/>
              <a:t>vsega</a:t>
            </a:r>
            <a:r>
              <a:rPr dirty="0"/>
              <a:t> </a:t>
            </a:r>
            <a:r>
              <a:rPr dirty="0" err="1"/>
              <a:t>začetka</a:t>
            </a:r>
            <a:r>
              <a:rPr dirty="0"/>
              <a:t> </a:t>
            </a:r>
            <a:r>
              <a:rPr dirty="0" err="1"/>
              <a:t>zasnovani</a:t>
            </a:r>
            <a:r>
              <a:rPr dirty="0"/>
              <a:t> </a:t>
            </a:r>
            <a:r>
              <a:rPr dirty="0" err="1"/>
              <a:t>tako</a:t>
            </a:r>
            <a:r>
              <a:rPr dirty="0"/>
              <a:t>, da </a:t>
            </a:r>
            <a:r>
              <a:rPr dirty="0" err="1"/>
              <a:t>ustrezajo</a:t>
            </a:r>
            <a:r>
              <a:rPr dirty="0"/>
              <a:t> </a:t>
            </a:r>
            <a:r>
              <a:rPr dirty="0" err="1"/>
              <a:t>čim</a:t>
            </a:r>
            <a:r>
              <a:rPr dirty="0"/>
              <a:t> </a:t>
            </a:r>
            <a:r>
              <a:rPr dirty="0" err="1"/>
              <a:t>širšemu</a:t>
            </a:r>
            <a:r>
              <a:rPr dirty="0"/>
              <a:t> </a:t>
            </a:r>
            <a:r>
              <a:rPr dirty="0" err="1"/>
              <a:t>krogu</a:t>
            </a:r>
            <a:r>
              <a:rPr dirty="0"/>
              <a:t> </a:t>
            </a:r>
            <a:r>
              <a:rPr dirty="0" err="1"/>
              <a:t>ljudi</a:t>
            </a:r>
            <a:r>
              <a:rPr dirty="0"/>
              <a:t>, </a:t>
            </a:r>
            <a:r>
              <a:rPr dirty="0" err="1"/>
              <a:t>namesto</a:t>
            </a:r>
            <a:r>
              <a:rPr dirty="0"/>
              <a:t> da se </a:t>
            </a:r>
            <a:r>
              <a:rPr dirty="0" err="1"/>
              <a:t>naknadno</a:t>
            </a:r>
            <a:r>
              <a:rPr dirty="0"/>
              <a:t> </a:t>
            </a:r>
            <a:r>
              <a:rPr dirty="0" err="1"/>
              <a:t>prilagajajo</a:t>
            </a:r>
            <a:r>
              <a:rPr dirty="0"/>
              <a:t> </a:t>
            </a:r>
            <a:r>
              <a:rPr dirty="0" err="1"/>
              <a:t>posameznim</a:t>
            </a:r>
            <a:r>
              <a:rPr dirty="0"/>
              <a:t> </a:t>
            </a:r>
            <a:r>
              <a:rPr dirty="0" err="1"/>
              <a:t>skupinam</a:t>
            </a:r>
            <a:r>
              <a:rPr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b="1" dirty="0" err="1"/>
              <a:t>Neodvisnost</a:t>
            </a:r>
            <a:r>
              <a:rPr b="1" dirty="0"/>
              <a:t> in </a:t>
            </a:r>
            <a:r>
              <a:rPr b="1" dirty="0" err="1"/>
              <a:t>dostojanstvo</a:t>
            </a:r>
            <a:r>
              <a:rPr b="1" dirty="0"/>
              <a:t>. </a:t>
            </a:r>
            <a:r>
              <a:rPr dirty="0" err="1"/>
              <a:t>Dostopnost</a:t>
            </a:r>
            <a:r>
              <a:rPr dirty="0"/>
              <a:t> mora </a:t>
            </a:r>
            <a:r>
              <a:rPr dirty="0" err="1"/>
              <a:t>posameznikom</a:t>
            </a:r>
            <a:r>
              <a:rPr dirty="0"/>
              <a:t> </a:t>
            </a:r>
            <a:r>
              <a:rPr dirty="0" err="1"/>
              <a:t>omogočati</a:t>
            </a:r>
            <a:r>
              <a:rPr dirty="0"/>
              <a:t> </a:t>
            </a:r>
            <a:r>
              <a:rPr dirty="0" err="1"/>
              <a:t>samostojno</a:t>
            </a:r>
            <a:r>
              <a:rPr dirty="0"/>
              <a:t> </a:t>
            </a:r>
            <a:r>
              <a:rPr dirty="0" err="1"/>
              <a:t>gibanje</a:t>
            </a:r>
            <a:r>
              <a:rPr dirty="0"/>
              <a:t>, </a:t>
            </a:r>
            <a:r>
              <a:rPr dirty="0" err="1"/>
              <a:t>odločanje</a:t>
            </a:r>
            <a:r>
              <a:rPr dirty="0"/>
              <a:t> in </a:t>
            </a:r>
            <a:r>
              <a:rPr dirty="0" err="1"/>
              <a:t>sodelovanje</a:t>
            </a:r>
            <a:r>
              <a:rPr dirty="0"/>
              <a:t>, </a:t>
            </a:r>
            <a:r>
              <a:rPr dirty="0" err="1"/>
              <a:t>pomoč</a:t>
            </a:r>
            <a:r>
              <a:rPr dirty="0"/>
              <a:t> pa mora </a:t>
            </a:r>
            <a:r>
              <a:rPr dirty="0" err="1"/>
              <a:t>biti</a:t>
            </a:r>
            <a:r>
              <a:rPr dirty="0"/>
              <a:t> po </a:t>
            </a:r>
            <a:r>
              <a:rPr dirty="0" err="1"/>
              <a:t>potrebi</a:t>
            </a:r>
            <a:r>
              <a:rPr dirty="0"/>
              <a:t> </a:t>
            </a:r>
            <a:r>
              <a:rPr dirty="0" err="1"/>
              <a:t>zagotovljena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spoštljiv</a:t>
            </a:r>
            <a:r>
              <a:rPr dirty="0"/>
              <a:t> </a:t>
            </a:r>
            <a:r>
              <a:rPr dirty="0" err="1"/>
              <a:t>način</a:t>
            </a:r>
            <a:r>
              <a:rPr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b="1" dirty="0" err="1"/>
              <a:t>Informiranost</a:t>
            </a:r>
            <a:r>
              <a:rPr b="1" dirty="0"/>
              <a:t> in </a:t>
            </a:r>
            <a:r>
              <a:rPr b="1" dirty="0" err="1"/>
              <a:t>preglednost</a:t>
            </a:r>
            <a:r>
              <a:rPr b="1" dirty="0"/>
              <a:t>. </a:t>
            </a:r>
            <a:r>
              <a:rPr dirty="0" err="1"/>
              <a:t>Natančne</a:t>
            </a:r>
            <a:r>
              <a:rPr dirty="0"/>
              <a:t>, </a:t>
            </a:r>
            <a:r>
              <a:rPr dirty="0" err="1"/>
              <a:t>jasne</a:t>
            </a:r>
            <a:r>
              <a:rPr dirty="0"/>
              <a:t> in </a:t>
            </a:r>
            <a:r>
              <a:rPr dirty="0" err="1"/>
              <a:t>dostopne</a:t>
            </a:r>
            <a:r>
              <a:rPr dirty="0"/>
              <a:t> </a:t>
            </a:r>
            <a:r>
              <a:rPr dirty="0" err="1"/>
              <a:t>informacije</a:t>
            </a:r>
            <a:r>
              <a:rPr dirty="0"/>
              <a:t> so </a:t>
            </a:r>
            <a:r>
              <a:rPr dirty="0" err="1"/>
              <a:t>bistvenega</a:t>
            </a:r>
            <a:r>
              <a:rPr dirty="0"/>
              <a:t> </a:t>
            </a:r>
            <a:r>
              <a:rPr dirty="0" err="1"/>
              <a:t>pomena</a:t>
            </a:r>
            <a:r>
              <a:rPr dirty="0"/>
              <a:t>. </a:t>
            </a:r>
            <a:r>
              <a:rPr dirty="0" err="1"/>
              <a:t>Številne</a:t>
            </a:r>
            <a:r>
              <a:rPr dirty="0"/>
              <a:t> </a:t>
            </a:r>
            <a:r>
              <a:rPr dirty="0" err="1"/>
              <a:t>ovire</a:t>
            </a:r>
            <a:r>
              <a:rPr dirty="0"/>
              <a:t> </a:t>
            </a:r>
            <a:r>
              <a:rPr dirty="0" err="1"/>
              <a:t>pri</a:t>
            </a:r>
            <a:r>
              <a:rPr dirty="0"/>
              <a:t> </a:t>
            </a:r>
            <a:r>
              <a:rPr dirty="0" err="1"/>
              <a:t>dostopu</a:t>
            </a:r>
            <a:r>
              <a:rPr dirty="0"/>
              <a:t> </a:t>
            </a:r>
            <a:r>
              <a:rPr dirty="0" err="1"/>
              <a:t>nastajajo</a:t>
            </a:r>
            <a:r>
              <a:rPr dirty="0"/>
              <a:t> </a:t>
            </a:r>
            <a:r>
              <a:rPr dirty="0" err="1"/>
              <a:t>zaradi</a:t>
            </a:r>
            <a:r>
              <a:rPr dirty="0"/>
              <a:t> </a:t>
            </a:r>
            <a:r>
              <a:rPr dirty="0" err="1"/>
              <a:t>negotovosti</a:t>
            </a:r>
            <a:r>
              <a:rPr dirty="0"/>
              <a:t>, ne pa </a:t>
            </a:r>
            <a:r>
              <a:rPr dirty="0" err="1"/>
              <a:t>zaradi</a:t>
            </a:r>
            <a:r>
              <a:rPr dirty="0"/>
              <a:t> </a:t>
            </a:r>
            <a:r>
              <a:rPr dirty="0" err="1"/>
              <a:t>fizičnih</a:t>
            </a:r>
            <a:r>
              <a:rPr dirty="0"/>
              <a:t> </a:t>
            </a:r>
            <a:r>
              <a:rPr dirty="0" err="1"/>
              <a:t>ovir</a:t>
            </a:r>
            <a:r>
              <a:rPr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b="1" dirty="0" err="1"/>
              <a:t>Celostno</a:t>
            </a:r>
            <a:r>
              <a:rPr b="1" dirty="0"/>
              <a:t> </a:t>
            </a:r>
            <a:r>
              <a:rPr b="1" dirty="0" err="1"/>
              <a:t>razumevanje</a:t>
            </a:r>
            <a:r>
              <a:rPr b="1" dirty="0"/>
              <a:t> </a:t>
            </a:r>
            <a:r>
              <a:rPr b="1" dirty="0" err="1"/>
              <a:t>uporabniške</a:t>
            </a:r>
            <a:r>
              <a:rPr b="1" dirty="0"/>
              <a:t> </a:t>
            </a:r>
            <a:r>
              <a:rPr b="1" dirty="0" err="1"/>
              <a:t>poti</a:t>
            </a:r>
            <a:r>
              <a:rPr b="1" dirty="0"/>
              <a:t>. </a:t>
            </a:r>
            <a:r>
              <a:rPr dirty="0" err="1"/>
              <a:t>Dostopnost</a:t>
            </a:r>
            <a:r>
              <a:rPr dirty="0"/>
              <a:t> je </a:t>
            </a:r>
            <a:r>
              <a:rPr dirty="0" err="1"/>
              <a:t>učinkovita</a:t>
            </a:r>
            <a:r>
              <a:rPr dirty="0"/>
              <a:t> le, </a:t>
            </a:r>
            <a:r>
              <a:rPr dirty="0" err="1"/>
              <a:t>kadar</a:t>
            </a:r>
            <a:r>
              <a:rPr dirty="0"/>
              <a:t> je </a:t>
            </a:r>
            <a:r>
              <a:rPr dirty="0" err="1"/>
              <a:t>upoštevana</a:t>
            </a:r>
            <a:r>
              <a:rPr dirty="0"/>
              <a:t> </a:t>
            </a:r>
            <a:r>
              <a:rPr dirty="0" err="1"/>
              <a:t>celotna</a:t>
            </a:r>
            <a:r>
              <a:rPr dirty="0"/>
              <a:t> </a:t>
            </a:r>
            <a:r>
              <a:rPr dirty="0" err="1"/>
              <a:t>uporabniška</a:t>
            </a:r>
            <a:r>
              <a:rPr dirty="0"/>
              <a:t> pot </a:t>
            </a:r>
            <a:r>
              <a:rPr dirty="0" err="1"/>
              <a:t>obiskovalca</a:t>
            </a:r>
            <a:r>
              <a:rPr dirty="0"/>
              <a:t> – od </a:t>
            </a:r>
            <a:r>
              <a:rPr dirty="0" err="1"/>
              <a:t>načrtovanja</a:t>
            </a:r>
            <a:r>
              <a:rPr dirty="0"/>
              <a:t> in </a:t>
            </a:r>
            <a:r>
              <a:rPr dirty="0" err="1"/>
              <a:t>rezervacije</a:t>
            </a:r>
            <a:r>
              <a:rPr dirty="0"/>
              <a:t> do </a:t>
            </a:r>
            <a:r>
              <a:rPr dirty="0" err="1"/>
              <a:t>prihoda</a:t>
            </a:r>
            <a:r>
              <a:rPr dirty="0"/>
              <a:t>, same </a:t>
            </a:r>
            <a:r>
              <a:rPr dirty="0" err="1"/>
              <a:t>izkušnje</a:t>
            </a:r>
            <a:r>
              <a:rPr dirty="0"/>
              <a:t> in </a:t>
            </a:r>
            <a:r>
              <a:rPr dirty="0" err="1"/>
              <a:t>odhoda</a:t>
            </a:r>
            <a:r>
              <a:rPr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468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5E14C-F32D-7B6C-8AA4-47BCF1AA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Pomembni standardi in smernice dostopnosti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73191-FFEB-D820-36BE-73FB807A9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 err="1"/>
              <a:t>Univerzalno</a:t>
            </a:r>
            <a:r>
              <a:rPr b="1" dirty="0"/>
              <a:t> </a:t>
            </a:r>
            <a:r>
              <a:rPr b="1" dirty="0" err="1"/>
              <a:t>oblikovanje</a:t>
            </a:r>
            <a:r>
              <a:rPr b="1" dirty="0"/>
              <a:t> in </a:t>
            </a:r>
            <a:r>
              <a:rPr b="1" dirty="0" err="1"/>
              <a:t>oblikovanje</a:t>
            </a:r>
            <a:r>
              <a:rPr b="1" dirty="0"/>
              <a:t> za </a:t>
            </a:r>
            <a:r>
              <a:rPr b="1" dirty="0" err="1"/>
              <a:t>vse</a:t>
            </a:r>
            <a:endParaRPr b="1" dirty="0"/>
          </a:p>
          <a:p>
            <a:r>
              <a:rPr b="1" dirty="0"/>
              <a:t>EN 17210:2021 </a:t>
            </a:r>
            <a:r>
              <a:rPr b="1" dirty="0" err="1"/>
              <a:t>Dostopnost</a:t>
            </a:r>
            <a:r>
              <a:rPr b="1" dirty="0"/>
              <a:t> in </a:t>
            </a:r>
            <a:r>
              <a:rPr b="1" dirty="0" err="1"/>
              <a:t>uporabnost</a:t>
            </a:r>
            <a:r>
              <a:rPr b="1" dirty="0"/>
              <a:t> </a:t>
            </a:r>
            <a:r>
              <a:rPr b="1" dirty="0" err="1"/>
              <a:t>grajenega</a:t>
            </a:r>
            <a:r>
              <a:rPr b="1" dirty="0"/>
              <a:t> </a:t>
            </a:r>
            <a:r>
              <a:rPr b="1" dirty="0" err="1"/>
              <a:t>okolja</a:t>
            </a:r>
            <a:r>
              <a:rPr b="1" dirty="0"/>
              <a:t> – </a:t>
            </a:r>
            <a:r>
              <a:rPr b="1" dirty="0" err="1"/>
              <a:t>funkcionalne</a:t>
            </a:r>
            <a:r>
              <a:rPr b="1" dirty="0"/>
              <a:t> </a:t>
            </a:r>
            <a:r>
              <a:rPr b="1" dirty="0" err="1"/>
              <a:t>zahteve</a:t>
            </a:r>
            <a:endParaRPr b="1" dirty="0"/>
          </a:p>
          <a:p>
            <a:r>
              <a:rPr b="1" dirty="0" err="1"/>
              <a:t>Standardi</a:t>
            </a:r>
            <a:r>
              <a:rPr b="1" dirty="0"/>
              <a:t> ISO</a:t>
            </a:r>
          </a:p>
          <a:p>
            <a:pPr lvl="1"/>
            <a:r>
              <a:rPr dirty="0"/>
              <a:t>ISO 21542: </a:t>
            </a:r>
            <a:r>
              <a:rPr dirty="0" err="1"/>
              <a:t>Gradnja</a:t>
            </a:r>
            <a:r>
              <a:rPr dirty="0"/>
              <a:t> </a:t>
            </a:r>
            <a:r>
              <a:rPr dirty="0" err="1"/>
              <a:t>objektov</a:t>
            </a:r>
            <a:r>
              <a:rPr dirty="0"/>
              <a:t> – </a:t>
            </a:r>
            <a:r>
              <a:rPr dirty="0" err="1"/>
              <a:t>dostopnost</a:t>
            </a:r>
            <a:r>
              <a:rPr dirty="0"/>
              <a:t> in </a:t>
            </a:r>
            <a:r>
              <a:rPr dirty="0" err="1"/>
              <a:t>uporabnost</a:t>
            </a:r>
            <a:r>
              <a:rPr dirty="0"/>
              <a:t> </a:t>
            </a:r>
            <a:r>
              <a:rPr dirty="0" err="1"/>
              <a:t>grajenega</a:t>
            </a:r>
            <a:r>
              <a:rPr dirty="0"/>
              <a:t> </a:t>
            </a:r>
            <a:r>
              <a:rPr dirty="0" err="1"/>
              <a:t>okolja</a:t>
            </a:r>
            <a:r>
              <a:rPr dirty="0"/>
              <a:t>.</a:t>
            </a:r>
            <a:endParaRPr lang="en-US" dirty="0"/>
          </a:p>
          <a:p>
            <a:pPr lvl="1"/>
            <a:r>
              <a:rPr dirty="0"/>
              <a:t>ISO 7001: Simboli </a:t>
            </a:r>
            <a:r>
              <a:rPr dirty="0" err="1"/>
              <a:t>javnega</a:t>
            </a:r>
            <a:r>
              <a:rPr dirty="0"/>
              <a:t> </a:t>
            </a:r>
            <a:r>
              <a:rPr dirty="0" err="1"/>
              <a:t>obveščanja</a:t>
            </a:r>
            <a:r>
              <a:rPr dirty="0"/>
              <a:t>. </a:t>
            </a:r>
            <a:endParaRPr lang="en-US" dirty="0"/>
          </a:p>
          <a:p>
            <a:pPr lvl="1"/>
            <a:r>
              <a:rPr dirty="0"/>
              <a:t>ISO 7010: </a:t>
            </a:r>
            <a:r>
              <a:rPr dirty="0" err="1"/>
              <a:t>Grafični</a:t>
            </a:r>
            <a:r>
              <a:rPr dirty="0"/>
              <a:t> </a:t>
            </a:r>
            <a:r>
              <a:rPr dirty="0" err="1"/>
              <a:t>simboli</a:t>
            </a:r>
            <a:r>
              <a:rPr dirty="0"/>
              <a:t> – </a:t>
            </a:r>
            <a:r>
              <a:rPr dirty="0" err="1"/>
              <a:t>varnostne</a:t>
            </a:r>
            <a:r>
              <a:rPr dirty="0"/>
              <a:t> </a:t>
            </a:r>
            <a:r>
              <a:rPr dirty="0" err="1"/>
              <a:t>barve</a:t>
            </a:r>
            <a:r>
              <a:rPr dirty="0"/>
              <a:t> in </a:t>
            </a:r>
            <a:r>
              <a:rPr dirty="0" err="1"/>
              <a:t>varnostni</a:t>
            </a:r>
            <a:r>
              <a:rPr dirty="0"/>
              <a:t> </a:t>
            </a:r>
            <a:r>
              <a:rPr dirty="0" err="1"/>
              <a:t>znaki</a:t>
            </a:r>
            <a:r>
              <a:rPr dirty="0"/>
              <a:t>. </a:t>
            </a:r>
            <a:endParaRPr lang="en-US" dirty="0"/>
          </a:p>
          <a:p>
            <a:pPr lvl="1"/>
            <a:r>
              <a:rPr dirty="0" err="1"/>
              <a:t>Serija</a:t>
            </a:r>
            <a:r>
              <a:rPr dirty="0"/>
              <a:t> ISO 9241 (</a:t>
            </a:r>
            <a:r>
              <a:rPr dirty="0" err="1"/>
              <a:t>ergonomija</a:t>
            </a:r>
            <a:r>
              <a:rPr dirty="0"/>
              <a:t> </a:t>
            </a:r>
            <a:r>
              <a:rPr dirty="0" err="1"/>
              <a:t>interakcije</a:t>
            </a:r>
            <a:r>
              <a:rPr dirty="0"/>
              <a:t> </a:t>
            </a:r>
            <a:r>
              <a:rPr dirty="0" err="1"/>
              <a:t>človek</a:t>
            </a:r>
            <a:r>
              <a:rPr dirty="0"/>
              <a:t>–</a:t>
            </a:r>
            <a:r>
              <a:rPr dirty="0" err="1"/>
              <a:t>sistem</a:t>
            </a:r>
            <a:r>
              <a:rPr dirty="0"/>
              <a:t>) ter ISO 17100 (</a:t>
            </a:r>
            <a:r>
              <a:rPr dirty="0" err="1"/>
              <a:t>prevajalske</a:t>
            </a:r>
            <a:r>
              <a:rPr dirty="0"/>
              <a:t> </a:t>
            </a:r>
            <a:r>
              <a:rPr dirty="0" err="1"/>
              <a:t>storitve</a:t>
            </a:r>
            <a:r>
              <a:rPr dirty="0"/>
              <a:t>). </a:t>
            </a:r>
            <a:endParaRPr lang="en-US" dirty="0"/>
          </a:p>
          <a:p>
            <a:r>
              <a:rPr b="1" dirty="0" err="1"/>
              <a:t>Smernice</a:t>
            </a:r>
            <a:r>
              <a:rPr b="1" dirty="0"/>
              <a:t> za </a:t>
            </a:r>
            <a:r>
              <a:rPr b="1" dirty="0" err="1"/>
              <a:t>dostopnost</a:t>
            </a:r>
            <a:r>
              <a:rPr b="1" dirty="0"/>
              <a:t> </a:t>
            </a:r>
            <a:r>
              <a:rPr b="1" dirty="0" err="1"/>
              <a:t>spletnih</a:t>
            </a:r>
            <a:r>
              <a:rPr b="1" dirty="0"/>
              <a:t> </a:t>
            </a:r>
            <a:r>
              <a:rPr b="1" dirty="0" err="1"/>
              <a:t>vsebin</a:t>
            </a:r>
            <a:r>
              <a:rPr b="1" dirty="0"/>
              <a:t> (WCAG)</a:t>
            </a:r>
          </a:p>
          <a:p>
            <a:r>
              <a:rPr b="1" dirty="0"/>
              <a:t>Drugi </a:t>
            </a:r>
            <a:r>
              <a:rPr b="1" dirty="0" err="1"/>
              <a:t>tehnični</a:t>
            </a:r>
            <a:r>
              <a:rPr b="1" dirty="0"/>
              <a:t> </a:t>
            </a:r>
            <a:r>
              <a:rPr b="1" dirty="0" err="1"/>
              <a:t>standardi</a:t>
            </a:r>
            <a:endParaRPr b="1" dirty="0"/>
          </a:p>
          <a:p>
            <a:r>
              <a:rPr b="1" dirty="0" err="1"/>
              <a:t>Kontrolni</a:t>
            </a:r>
            <a:r>
              <a:rPr b="1" dirty="0"/>
              <a:t> </a:t>
            </a:r>
            <a:r>
              <a:rPr b="1" dirty="0" err="1"/>
              <a:t>seznami</a:t>
            </a:r>
            <a:r>
              <a:rPr b="1" dirty="0"/>
              <a:t> </a:t>
            </a:r>
            <a:r>
              <a:rPr b="1" dirty="0" err="1"/>
              <a:t>dostopnosti</a:t>
            </a:r>
            <a:r>
              <a:rPr b="1" dirty="0"/>
              <a:t> in </a:t>
            </a:r>
            <a:r>
              <a:rPr b="1" dirty="0" err="1"/>
              <a:t>merila</a:t>
            </a:r>
            <a:r>
              <a:rPr b="1" dirty="0"/>
              <a:t> </a:t>
            </a:r>
            <a:r>
              <a:rPr b="1" dirty="0" err="1"/>
              <a:t>certificiranja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97351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7D827-6E2C-7C0C-1BF0-13B29916A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ISO 21902:2021 – Dostopni turizem za vse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A7B2D-658A-1E0E-09A7-431194300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err="1"/>
              <a:t>Določa</a:t>
            </a:r>
            <a:r>
              <a:rPr sz="2800" dirty="0"/>
              <a:t> </a:t>
            </a:r>
            <a:r>
              <a:rPr sz="2800" dirty="0" err="1"/>
              <a:t>zahteve</a:t>
            </a:r>
            <a:r>
              <a:rPr sz="2800" dirty="0"/>
              <a:t> in </a:t>
            </a:r>
            <a:r>
              <a:rPr sz="2800" dirty="0" err="1"/>
              <a:t>priporočila</a:t>
            </a:r>
            <a:r>
              <a:rPr sz="2800" dirty="0"/>
              <a:t>, ki </a:t>
            </a:r>
            <a:r>
              <a:rPr sz="2800" dirty="0" err="1"/>
              <a:t>jih</a:t>
            </a:r>
            <a:r>
              <a:rPr sz="2800" dirty="0"/>
              <a:t> </a:t>
            </a:r>
            <a:r>
              <a:rPr sz="2800" dirty="0" err="1"/>
              <a:t>lahko</a:t>
            </a:r>
            <a:r>
              <a:rPr sz="2800" dirty="0"/>
              <a:t> </a:t>
            </a:r>
            <a:r>
              <a:rPr sz="2800" dirty="0" err="1"/>
              <a:t>uporabljajo</a:t>
            </a:r>
            <a:r>
              <a:rPr sz="2800" dirty="0"/>
              <a:t>:</a:t>
            </a:r>
            <a:endParaRPr lang="en-US" sz="2800" dirty="0"/>
          </a:p>
          <a:p>
            <a:pPr lvl="1"/>
            <a:r>
              <a:rPr sz="2800" dirty="0" err="1"/>
              <a:t>javni</a:t>
            </a:r>
            <a:r>
              <a:rPr sz="2800" dirty="0"/>
              <a:t> </a:t>
            </a:r>
            <a:r>
              <a:rPr sz="2800" dirty="0" err="1"/>
              <a:t>organi</a:t>
            </a:r>
            <a:r>
              <a:rPr sz="2800" dirty="0"/>
              <a:t> in </a:t>
            </a:r>
            <a:r>
              <a:rPr sz="2800" dirty="0" err="1"/>
              <a:t>upravljavci</a:t>
            </a:r>
            <a:r>
              <a:rPr sz="2800" dirty="0"/>
              <a:t> </a:t>
            </a:r>
            <a:r>
              <a:rPr sz="2800" dirty="0" err="1"/>
              <a:t>destinacij</a:t>
            </a:r>
            <a:endParaRPr lang="en-US" sz="2800" dirty="0"/>
          </a:p>
          <a:p>
            <a:pPr lvl="1"/>
            <a:r>
              <a:rPr sz="2800" dirty="0" err="1"/>
              <a:t>turistična</a:t>
            </a:r>
            <a:r>
              <a:rPr sz="2800" dirty="0"/>
              <a:t> </a:t>
            </a:r>
            <a:r>
              <a:rPr sz="2800" dirty="0" err="1"/>
              <a:t>podjetja</a:t>
            </a:r>
            <a:r>
              <a:rPr sz="2800" dirty="0"/>
              <a:t> in </a:t>
            </a:r>
            <a:r>
              <a:rPr sz="2800" dirty="0" err="1"/>
              <a:t>ponudniki</a:t>
            </a:r>
            <a:r>
              <a:rPr sz="2800" dirty="0"/>
              <a:t> </a:t>
            </a:r>
            <a:r>
              <a:rPr sz="2800" dirty="0" err="1"/>
              <a:t>storitev</a:t>
            </a:r>
            <a:endParaRPr lang="en-US" sz="2800" dirty="0"/>
          </a:p>
          <a:p>
            <a:pPr lvl="1"/>
            <a:r>
              <a:rPr sz="2800" dirty="0" err="1"/>
              <a:t>kulturne</a:t>
            </a:r>
            <a:r>
              <a:rPr sz="2800" dirty="0"/>
              <a:t>, </a:t>
            </a:r>
            <a:r>
              <a:rPr sz="2800" dirty="0" err="1"/>
              <a:t>naravne</a:t>
            </a:r>
            <a:r>
              <a:rPr sz="2800" dirty="0"/>
              <a:t> in </a:t>
            </a:r>
            <a:r>
              <a:rPr sz="2800" dirty="0" err="1"/>
              <a:t>dediščinske</a:t>
            </a:r>
            <a:r>
              <a:rPr sz="2800" dirty="0"/>
              <a:t> </a:t>
            </a:r>
            <a:r>
              <a:rPr sz="2800" dirty="0" err="1"/>
              <a:t>znamenitosti</a:t>
            </a:r>
            <a:endParaRPr lang="en-US" sz="2800" dirty="0"/>
          </a:p>
          <a:p>
            <a:pPr lvl="1"/>
            <a:r>
              <a:rPr sz="2800" dirty="0" err="1"/>
              <a:t>prevozne</a:t>
            </a:r>
            <a:r>
              <a:rPr sz="2800" dirty="0"/>
              <a:t> in </a:t>
            </a:r>
            <a:r>
              <a:rPr sz="2800" dirty="0" err="1"/>
              <a:t>mobilnostne</a:t>
            </a:r>
            <a:r>
              <a:rPr sz="2800" dirty="0"/>
              <a:t> </a:t>
            </a:r>
            <a:r>
              <a:rPr sz="2800" dirty="0" err="1"/>
              <a:t>storitve</a:t>
            </a:r>
            <a:endParaRPr lang="en-US" sz="2800" dirty="0"/>
          </a:p>
          <a:p>
            <a:pPr lvl="1"/>
            <a:r>
              <a:rPr sz="2800" dirty="0" err="1"/>
              <a:t>podporne</a:t>
            </a:r>
            <a:r>
              <a:rPr sz="2800" dirty="0"/>
              <a:t> </a:t>
            </a:r>
            <a:r>
              <a:rPr sz="2800" dirty="0" err="1"/>
              <a:t>storitve</a:t>
            </a:r>
            <a:r>
              <a:rPr sz="2800" dirty="0"/>
              <a:t>, </a:t>
            </a:r>
            <a:r>
              <a:rPr sz="2800" dirty="0" err="1"/>
              <a:t>kot</a:t>
            </a:r>
            <a:r>
              <a:rPr sz="2800" dirty="0"/>
              <a:t> so </a:t>
            </a:r>
            <a:r>
              <a:rPr sz="2800" dirty="0" err="1"/>
              <a:t>informacijski</a:t>
            </a:r>
            <a:r>
              <a:rPr sz="2800" dirty="0"/>
              <a:t> </a:t>
            </a:r>
            <a:r>
              <a:rPr sz="2800" dirty="0" err="1"/>
              <a:t>centri</a:t>
            </a:r>
            <a:r>
              <a:rPr sz="2800" dirty="0"/>
              <a:t> in </a:t>
            </a:r>
            <a:r>
              <a:rPr sz="2800" dirty="0" err="1"/>
              <a:t>rezervacijske</a:t>
            </a:r>
            <a:r>
              <a:rPr sz="2800" dirty="0"/>
              <a:t> </a:t>
            </a:r>
            <a:r>
              <a:rPr sz="2800" dirty="0" err="1"/>
              <a:t>platforme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11212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77EC-7698-794A-7250-42F4BCA4E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Pomen standarda ISO 21902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02D60-FA2D-958C-25B0-C99A19C3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75773"/>
          </a:xfrm>
        </p:spPr>
        <p:txBody>
          <a:bodyPr>
            <a:normAutofit fontScale="92500" lnSpcReduction="20000"/>
          </a:bodyPr>
          <a:lstStyle/>
          <a:p>
            <a:r>
              <a:rPr lang="sl-SI" dirty="0"/>
              <a:t>Standard zagotavlja orodja za: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preprečevanje</a:t>
            </a:r>
            <a:r>
              <a:rPr lang="sl-SI" dirty="0"/>
              <a:t> vseh vrst ovir pri dostopu za turiste in lokalno prebivalstvo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zagotavljanje</a:t>
            </a:r>
            <a:r>
              <a:rPr lang="sl-SI" dirty="0"/>
              <a:t> celovitosti turistične vrednostne verige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ozaveščanje</a:t>
            </a:r>
            <a:r>
              <a:rPr lang="sl-SI" dirty="0"/>
              <a:t> širše javnosti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usposabljanje</a:t>
            </a:r>
            <a:r>
              <a:rPr lang="sl-SI" dirty="0"/>
              <a:t> turističnih uradnikov in strokovnjakov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analiziranje</a:t>
            </a:r>
            <a:r>
              <a:rPr lang="sl-SI" dirty="0"/>
              <a:t> ponudbe konkurentov in razumevanje trga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pridobivanje </a:t>
            </a:r>
            <a:r>
              <a:rPr lang="sl-SI" dirty="0"/>
              <a:t>znanja o koristih in poslovnih priložnostih, ki jih prinaša dostopni turizem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optimizacijo</a:t>
            </a:r>
            <a:r>
              <a:rPr lang="sl-SI" dirty="0"/>
              <a:t> storitev za obiskovalce v turistično‑informacijskih centrih in na dediščinskih lokacijah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izboljšanje</a:t>
            </a:r>
            <a:r>
              <a:rPr lang="sl-SI" dirty="0"/>
              <a:t> oblikovanja in trženja produktov ter njihove interpretacije in predstavitve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zagotavljanje </a:t>
            </a:r>
            <a:r>
              <a:rPr lang="sl-SI" dirty="0"/>
              <a:t>kakovostnih dostopnih turističnih doživetij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sl-SI" b="1" dirty="0"/>
              <a:t>oblikovanje</a:t>
            </a:r>
            <a:r>
              <a:rPr lang="sl-SI" dirty="0"/>
              <a:t> ekonomskih in davčnih spodbud za podjetja za uvajanje dostopnosti</a:t>
            </a:r>
          </a:p>
        </p:txBody>
      </p:sp>
    </p:spTree>
    <p:extLst>
      <p:ext uri="{BB962C8B-B14F-4D97-AF65-F5344CB8AC3E}">
        <p14:creationId xmlns:p14="http://schemas.microsoft.com/office/powerpoint/2010/main" val="1265237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DA95-96A8-1263-A519-731752CA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ISO 21902 – področja ukrepanja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C0F5E-9A0F-64CB-D0CF-5D790A75F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I</a:t>
            </a:r>
            <a:r>
              <a:rPr b="1" dirty="0"/>
              <a:t>. PRESOJA DOSTOPNOSTI</a:t>
            </a:r>
          </a:p>
          <a:p>
            <a:pPr lvl="1"/>
            <a:r>
              <a:rPr dirty="0" err="1"/>
              <a:t>analiza</a:t>
            </a:r>
            <a:r>
              <a:rPr dirty="0"/>
              <a:t> </a:t>
            </a:r>
            <a:r>
              <a:rPr dirty="0" err="1"/>
              <a:t>potreb</a:t>
            </a:r>
            <a:r>
              <a:rPr dirty="0"/>
              <a:t> po </a:t>
            </a:r>
            <a:r>
              <a:rPr dirty="0" err="1"/>
              <a:t>dostopnosti</a:t>
            </a:r>
            <a:r>
              <a:rPr dirty="0"/>
              <a:t>;</a:t>
            </a:r>
          </a:p>
          <a:p>
            <a:pPr lvl="1"/>
            <a:r>
              <a:rPr dirty="0" err="1"/>
              <a:t>pridobivanje</a:t>
            </a:r>
            <a:r>
              <a:rPr dirty="0"/>
              <a:t> </a:t>
            </a:r>
            <a:r>
              <a:rPr dirty="0" err="1"/>
              <a:t>znanja</a:t>
            </a:r>
            <a:r>
              <a:rPr dirty="0"/>
              <a:t> o </a:t>
            </a:r>
            <a:r>
              <a:rPr dirty="0" err="1"/>
              <a:t>vedenju</a:t>
            </a:r>
            <a:r>
              <a:rPr dirty="0"/>
              <a:t>, </a:t>
            </a:r>
            <a:r>
              <a:rPr dirty="0" err="1"/>
              <a:t>posebnih</a:t>
            </a:r>
            <a:r>
              <a:rPr dirty="0"/>
              <a:t> </a:t>
            </a:r>
            <a:r>
              <a:rPr dirty="0" err="1"/>
              <a:t>zahtevah</a:t>
            </a:r>
            <a:r>
              <a:rPr dirty="0"/>
              <a:t> glede </a:t>
            </a:r>
            <a:r>
              <a:rPr dirty="0" err="1"/>
              <a:t>dostopa</a:t>
            </a:r>
            <a:r>
              <a:rPr dirty="0"/>
              <a:t> ter </a:t>
            </a:r>
            <a:r>
              <a:rPr dirty="0" err="1"/>
              <a:t>demografskih</a:t>
            </a:r>
            <a:r>
              <a:rPr dirty="0"/>
              <a:t> in </a:t>
            </a:r>
            <a:r>
              <a:rPr dirty="0" err="1"/>
              <a:t>socialno-ekonomskih</a:t>
            </a:r>
            <a:r>
              <a:rPr dirty="0"/>
              <a:t> </a:t>
            </a:r>
            <a:r>
              <a:rPr dirty="0" err="1"/>
              <a:t>značilnostih</a:t>
            </a:r>
            <a:r>
              <a:rPr dirty="0"/>
              <a:t> </a:t>
            </a:r>
            <a:r>
              <a:rPr dirty="0" err="1"/>
              <a:t>ciljnih</a:t>
            </a:r>
            <a:r>
              <a:rPr dirty="0"/>
              <a:t> </a:t>
            </a:r>
            <a:r>
              <a:rPr dirty="0" err="1"/>
              <a:t>skupin</a:t>
            </a:r>
            <a:r>
              <a:rPr dirty="0"/>
              <a:t>;</a:t>
            </a:r>
          </a:p>
          <a:p>
            <a:pPr lvl="1"/>
            <a:r>
              <a:rPr dirty="0" err="1"/>
              <a:t>zagotavljanje</a:t>
            </a:r>
            <a:r>
              <a:rPr dirty="0"/>
              <a:t> </a:t>
            </a:r>
            <a:r>
              <a:rPr dirty="0" err="1"/>
              <a:t>informacij</a:t>
            </a:r>
            <a:r>
              <a:rPr dirty="0"/>
              <a:t> o </a:t>
            </a:r>
            <a:r>
              <a:rPr dirty="0" err="1"/>
              <a:t>dostopnosti</a:t>
            </a:r>
            <a:r>
              <a:rPr dirty="0"/>
              <a:t> </a:t>
            </a:r>
            <a:r>
              <a:rPr dirty="0" err="1"/>
              <a:t>posameznega</a:t>
            </a:r>
            <a:r>
              <a:rPr dirty="0"/>
              <a:t> </a:t>
            </a:r>
            <a:r>
              <a:rPr dirty="0" err="1"/>
              <a:t>kulturnega</a:t>
            </a:r>
            <a:r>
              <a:rPr dirty="0"/>
              <a:t> </a:t>
            </a:r>
            <a:r>
              <a:rPr dirty="0" err="1"/>
              <a:t>elementa</a:t>
            </a:r>
            <a:r>
              <a:rPr dirty="0"/>
              <a:t>.</a:t>
            </a:r>
            <a:endParaRPr lang="en-US" sz="2000" dirty="0"/>
          </a:p>
          <a:p>
            <a:r>
              <a:rPr dirty="0"/>
              <a:t>II. </a:t>
            </a:r>
            <a:r>
              <a:rPr b="1" dirty="0"/>
              <a:t>OZAVEŠČANJE IN USPOSABLJANJE</a:t>
            </a:r>
            <a:endParaRPr lang="en-GB" sz="2800" b="1" dirty="0"/>
          </a:p>
          <a:p>
            <a:pPr lvl="1"/>
            <a:r>
              <a:rPr dirty="0" err="1"/>
              <a:t>zagotavljanje</a:t>
            </a:r>
            <a:r>
              <a:rPr dirty="0"/>
              <a:t>, da </a:t>
            </a:r>
            <a:r>
              <a:rPr dirty="0" err="1"/>
              <a:t>odločevalci</a:t>
            </a:r>
            <a:r>
              <a:rPr dirty="0"/>
              <a:t>, </a:t>
            </a:r>
            <a:r>
              <a:rPr dirty="0" err="1"/>
              <a:t>upravljavci</a:t>
            </a:r>
            <a:r>
              <a:rPr dirty="0"/>
              <a:t> </a:t>
            </a:r>
            <a:r>
              <a:rPr dirty="0" err="1"/>
              <a:t>kulturne</a:t>
            </a:r>
            <a:r>
              <a:rPr dirty="0"/>
              <a:t> </a:t>
            </a:r>
            <a:r>
              <a:rPr dirty="0" err="1"/>
              <a:t>dediščine</a:t>
            </a:r>
            <a:r>
              <a:rPr dirty="0"/>
              <a:t>, </a:t>
            </a:r>
            <a:r>
              <a:rPr dirty="0" err="1"/>
              <a:t>strokovni</a:t>
            </a:r>
            <a:r>
              <a:rPr dirty="0"/>
              <a:t> </a:t>
            </a:r>
            <a:r>
              <a:rPr dirty="0" err="1"/>
              <a:t>delavci</a:t>
            </a:r>
            <a:r>
              <a:rPr dirty="0"/>
              <a:t> in </a:t>
            </a:r>
            <a:r>
              <a:rPr dirty="0" err="1"/>
              <a:t>podporno</a:t>
            </a:r>
            <a:r>
              <a:rPr dirty="0"/>
              <a:t> </a:t>
            </a:r>
            <a:r>
              <a:rPr dirty="0" err="1"/>
              <a:t>osebje</a:t>
            </a:r>
            <a:r>
              <a:rPr dirty="0"/>
              <a:t> </a:t>
            </a:r>
            <a:r>
              <a:rPr dirty="0" err="1"/>
              <a:t>razumejo</a:t>
            </a:r>
            <a:r>
              <a:rPr dirty="0"/>
              <a:t> </a:t>
            </a:r>
            <a:r>
              <a:rPr dirty="0" err="1"/>
              <a:t>čim</a:t>
            </a:r>
            <a:r>
              <a:rPr dirty="0"/>
              <a:t> </a:t>
            </a:r>
            <a:r>
              <a:rPr dirty="0" err="1"/>
              <a:t>širši</a:t>
            </a:r>
            <a:r>
              <a:rPr dirty="0"/>
              <a:t> </a:t>
            </a:r>
            <a:r>
              <a:rPr dirty="0" err="1"/>
              <a:t>nabor</a:t>
            </a:r>
            <a:r>
              <a:rPr dirty="0"/>
              <a:t> </a:t>
            </a:r>
            <a:r>
              <a:rPr dirty="0" err="1"/>
              <a:t>zahtev</a:t>
            </a:r>
            <a:r>
              <a:rPr dirty="0"/>
              <a:t> glede </a:t>
            </a:r>
            <a:r>
              <a:rPr dirty="0" err="1"/>
              <a:t>dostopnosti</a:t>
            </a:r>
            <a:r>
              <a:rPr dirty="0"/>
              <a:t>;</a:t>
            </a:r>
          </a:p>
          <a:p>
            <a:pPr lvl="1"/>
            <a:r>
              <a:rPr dirty="0" err="1"/>
              <a:t>pridobivanje</a:t>
            </a:r>
            <a:r>
              <a:rPr dirty="0"/>
              <a:t> </a:t>
            </a:r>
            <a:r>
              <a:rPr dirty="0" err="1"/>
              <a:t>znanj</a:t>
            </a:r>
            <a:r>
              <a:rPr dirty="0"/>
              <a:t> in </a:t>
            </a:r>
            <a:r>
              <a:rPr dirty="0" err="1"/>
              <a:t>veščin</a:t>
            </a:r>
            <a:r>
              <a:rPr dirty="0"/>
              <a:t> za </a:t>
            </a:r>
            <a:r>
              <a:rPr dirty="0" err="1"/>
              <a:t>nudenje</a:t>
            </a:r>
            <a:r>
              <a:rPr dirty="0"/>
              <a:t> </a:t>
            </a:r>
            <a:r>
              <a:rPr dirty="0" err="1"/>
              <a:t>pomoči</a:t>
            </a:r>
            <a:r>
              <a:rPr dirty="0"/>
              <a:t> in </a:t>
            </a:r>
            <a:r>
              <a:rPr dirty="0" err="1"/>
              <a:t>podpore</a:t>
            </a:r>
            <a:r>
              <a:rPr dirty="0"/>
              <a:t> </a:t>
            </a:r>
            <a:r>
              <a:rPr dirty="0" err="1"/>
              <a:t>obiskovalcem</a:t>
            </a:r>
            <a:r>
              <a:rPr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64936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5d1d9f-d4d3-4255-b7d4-3b733ef2d2ce">
      <Terms xmlns="http://schemas.microsoft.com/office/infopath/2007/PartnerControls"/>
    </lcf76f155ced4ddcb4097134ff3c332f>
    <TaxCatchAll xmlns="180d5d05-33dd-4c09-958b-a491cf4c50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626C21D3572647B2A253AA74E92EE4" ma:contentTypeVersion="21" ma:contentTypeDescription="Ustvari nov dokument." ma:contentTypeScope="" ma:versionID="24ceb8b0b81e4e91e9fe6d7c8ab11fab">
  <xsd:schema xmlns:xsd="http://www.w3.org/2001/XMLSchema" xmlns:xs="http://www.w3.org/2001/XMLSchema" xmlns:p="http://schemas.microsoft.com/office/2006/metadata/properties" xmlns:ns2="3a5d1d9f-d4d3-4255-b7d4-3b733ef2d2ce" xmlns:ns3="180d5d05-33dd-4c09-958b-a491cf4c50cc" targetNamespace="http://schemas.microsoft.com/office/2006/metadata/properties" ma:root="true" ma:fieldsID="7c3017fead9220a05f57be8f82c2f4f7" ns2:_="" ns3:_="">
    <xsd:import namespace="3a5d1d9f-d4d3-4255-b7d4-3b733ef2d2ce"/>
    <xsd:import namespace="180d5d05-33dd-4c09-958b-a491cf4c5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d1d9f-d4d3-4255-b7d4-3b733ef2d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Oznake slike" ma:readOnly="false" ma:fieldId="{5cf76f15-5ced-4ddc-b409-7134ff3c332f}" ma:taxonomyMulti="true" ma:sspId="0d193455-1fba-4e67-a8fd-7144643f5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d5d05-33dd-4c09-958b-a491cf4c50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1dacb2-a4de-4a6d-9162-f89ee2e0ab50}" ma:internalName="TaxCatchAll" ma:showField="CatchAllData" ma:web="180d5d05-33dd-4c09-958b-a491cf4c50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A05C6A-8987-400E-88F6-F3751C19D4F0}">
  <ds:schemaRefs>
    <ds:schemaRef ds:uri="http://schemas.microsoft.com/office/2006/metadata/properties"/>
    <ds:schemaRef ds:uri="http://schemas.microsoft.com/office/infopath/2007/PartnerControls"/>
    <ds:schemaRef ds:uri="3a5d1d9f-d4d3-4255-b7d4-3b733ef2d2ce"/>
    <ds:schemaRef ds:uri="180d5d05-33dd-4c09-958b-a491cf4c50cc"/>
  </ds:schemaRefs>
</ds:datastoreItem>
</file>

<file path=customXml/itemProps2.xml><?xml version="1.0" encoding="utf-8"?>
<ds:datastoreItem xmlns:ds="http://schemas.openxmlformats.org/officeDocument/2006/customXml" ds:itemID="{228BEC40-9F40-484A-A0AC-3E6E65D77A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AC03F6-A17C-4575-9341-697AE1BDE6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5d1d9f-d4d3-4255-b7d4-3b733ef2d2ce"/>
    <ds:schemaRef ds:uri="180d5d05-33dd-4c09-958b-a491cf4c5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</TotalTime>
  <Words>1683</Words>
  <Application>Microsoft Office PowerPoint</Application>
  <PresentationFormat>Širokozaslonsko</PresentationFormat>
  <Paragraphs>152</Paragraphs>
  <Slides>20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3" baseType="lpstr">
      <vt:lpstr>Arial</vt:lpstr>
      <vt:lpstr>Calibri</vt:lpstr>
      <vt:lpstr>Retrospect</vt:lpstr>
      <vt:lpstr>MODUL 2: Standardi, smernice in dobre prakse na področju dostopnosti</vt:lpstr>
      <vt:lpstr>Učni cilji</vt:lpstr>
      <vt:lpstr>Ključne mednarodne politike</vt:lpstr>
      <vt:lpstr>Cilji trajnostnega razvoja za invalide</vt:lpstr>
      <vt:lpstr>Smernice in standardi dostopnosti v turizmu – ključna načela</vt:lpstr>
      <vt:lpstr>Pomembni standardi in smernice dostopnosti</vt:lpstr>
      <vt:lpstr>ISO 21902:2021 – Dostopni turizem za vse</vt:lpstr>
      <vt:lpstr>Pomen standarda ISO 21902</vt:lpstr>
      <vt:lpstr>ISO 21902 – področja ukrepanja</vt:lpstr>
      <vt:lpstr>ISO 21902 – področja ukrepanja</vt:lpstr>
      <vt:lpstr>ISO 21902 – področja ukrepanja</vt:lpstr>
      <vt:lpstr>ISO 21902 – področja ukrepanja</vt:lpstr>
      <vt:lpstr>ISO 21902 – področja ukrepanja</vt:lpstr>
      <vt:lpstr>ISO 21902 – področja ukrepanja</vt:lpstr>
      <vt:lpstr>Primeri iz prakse</vt:lpstr>
      <vt:lpstr>Primeri iz prakse</vt:lpstr>
      <vt:lpstr>Primeri iz prakse</vt:lpstr>
      <vt:lpstr>Uporaba standardov v praksi – od smernic do presoj</vt:lpstr>
      <vt:lpstr>Ključna sporočila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Sonja Vratarič</cp:lastModifiedBy>
  <cp:revision>14</cp:revision>
  <dcterms:created xsi:type="dcterms:W3CDTF">2026-01-18T21:27:19Z</dcterms:created>
  <dcterms:modified xsi:type="dcterms:W3CDTF">2026-06-03T12:32:09Z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0x01010063626C21D3572647B2A253AA74E92EE4</vt:lpwstr>
  </property>
  <property fmtid="{D5CDD505-2E9C-101B-9397-08002B2CF9AE}" pid="3" name="MediaServiceImageTags">
    <vt:lpwstr/>
  </property>
</Properties>
</file>